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9"/>
  </p:notesMasterIdLst>
  <p:handoutMasterIdLst>
    <p:handoutMasterId r:id="rId60"/>
  </p:handoutMasterIdLst>
  <p:sldIdLst>
    <p:sldId id="256" r:id="rId5"/>
    <p:sldId id="258" r:id="rId6"/>
    <p:sldId id="277" r:id="rId7"/>
    <p:sldId id="279" r:id="rId8"/>
    <p:sldId id="280" r:id="rId9"/>
    <p:sldId id="326" r:id="rId10"/>
    <p:sldId id="337" r:id="rId11"/>
    <p:sldId id="281" r:id="rId12"/>
    <p:sldId id="282" r:id="rId13"/>
    <p:sldId id="283" r:id="rId14"/>
    <p:sldId id="274" r:id="rId15"/>
    <p:sldId id="266" r:id="rId16"/>
    <p:sldId id="327" r:id="rId17"/>
    <p:sldId id="299" r:id="rId18"/>
    <p:sldId id="298" r:id="rId19"/>
    <p:sldId id="286" r:id="rId20"/>
    <p:sldId id="296" r:id="rId21"/>
    <p:sldId id="305" r:id="rId22"/>
    <p:sldId id="307" r:id="rId23"/>
    <p:sldId id="308" r:id="rId24"/>
    <p:sldId id="311" r:id="rId25"/>
    <p:sldId id="312" r:id="rId26"/>
    <p:sldId id="314" r:id="rId27"/>
    <p:sldId id="315" r:id="rId28"/>
    <p:sldId id="316" r:id="rId29"/>
    <p:sldId id="317" r:id="rId30"/>
    <p:sldId id="318" r:id="rId31"/>
    <p:sldId id="321" r:id="rId32"/>
    <p:sldId id="300" r:id="rId33"/>
    <p:sldId id="289" r:id="rId34"/>
    <p:sldId id="301" r:id="rId35"/>
    <p:sldId id="291" r:id="rId36"/>
    <p:sldId id="302" r:id="rId37"/>
    <p:sldId id="335" r:id="rId38"/>
    <p:sldId id="329" r:id="rId39"/>
    <p:sldId id="292" r:id="rId40"/>
    <p:sldId id="325" r:id="rId41"/>
    <p:sldId id="328" r:id="rId42"/>
    <p:sldId id="333" r:id="rId43"/>
    <p:sldId id="293" r:id="rId44"/>
    <p:sldId id="294" r:id="rId45"/>
    <p:sldId id="303" r:id="rId46"/>
    <p:sldId id="287" r:id="rId47"/>
    <p:sldId id="284" r:id="rId48"/>
    <p:sldId id="331" r:id="rId49"/>
    <p:sldId id="267" r:id="rId50"/>
    <p:sldId id="330" r:id="rId51"/>
    <p:sldId id="336" r:id="rId52"/>
    <p:sldId id="304" r:id="rId53"/>
    <p:sldId id="332" r:id="rId54"/>
    <p:sldId id="334" r:id="rId55"/>
    <p:sldId id="320" r:id="rId56"/>
    <p:sldId id="324" r:id="rId57"/>
    <p:sldId id="269" r:id="rId58"/>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00"/>
    <a:srgbClr val="5F5F5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93819" autoAdjust="0"/>
  </p:normalViewPr>
  <p:slideViewPr>
    <p:cSldViewPr>
      <p:cViewPr varScale="1">
        <p:scale>
          <a:sx n="102" d="100"/>
          <a:sy n="102" d="100"/>
        </p:scale>
        <p:origin x="8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736"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783"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971618" y="0"/>
            <a:ext cx="3038782"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831895"/>
            <a:ext cx="3038783"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defRPr sz="1000" i="1"/>
            </a:lvl1pPr>
          </a:lstStyle>
          <a:p>
            <a:pPr>
              <a:defRPr/>
            </a:pPr>
            <a:endParaRPr lang="en-US"/>
          </a:p>
        </p:txBody>
      </p:sp>
      <p:sp>
        <p:nvSpPr>
          <p:cNvPr id="3077" name="Rectangle 5"/>
          <p:cNvSpPr>
            <a:spLocks noGrp="1" noChangeArrowheads="1"/>
          </p:cNvSpPr>
          <p:nvPr>
            <p:ph type="sldNum" sz="quarter" idx="3"/>
          </p:nvPr>
        </p:nvSpPr>
        <p:spPr bwMode="auto">
          <a:xfrm>
            <a:off x="3971618" y="8831895"/>
            <a:ext cx="3038782"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lgn="r">
              <a:defRPr sz="1000" i="1"/>
            </a:lvl1pPr>
          </a:lstStyle>
          <a:p>
            <a:pPr>
              <a:defRPr/>
            </a:pPr>
            <a:fld id="{CC3AF931-01FD-406B-90B2-A1F8716785CA}" type="slidenum">
              <a:rPr lang="en-US"/>
              <a:pPr>
                <a:defRPr/>
              </a:pPr>
              <a:t>‹#›</a:t>
            </a:fld>
            <a:endParaRPr lang="en-US"/>
          </a:p>
        </p:txBody>
      </p:sp>
    </p:spTree>
    <p:extLst>
      <p:ext uri="{BB962C8B-B14F-4D97-AF65-F5344CB8AC3E}">
        <p14:creationId xmlns:p14="http://schemas.microsoft.com/office/powerpoint/2010/main" val="1177572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783"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971618" y="0"/>
            <a:ext cx="3038782" cy="46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t" anchorCtr="0" compatLnSpc="1">
            <a:prstTxWarp prst="textNoShape">
              <a:avLst/>
            </a:prstTxWarp>
          </a:bodyPr>
          <a:lstStyle>
            <a:lvl1pPr algn="r">
              <a:defRPr sz="1000" i="1"/>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90625" y="704850"/>
            <a:ext cx="4629150" cy="3471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407" y="4416735"/>
            <a:ext cx="5141588" cy="418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7" tIns="46034" rIns="92067" bIns="460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895"/>
            <a:ext cx="3038783"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971618" y="8831895"/>
            <a:ext cx="3038782" cy="4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48" tIns="0" rIns="19048" bIns="0" numCol="1" anchor="b" anchorCtr="0" compatLnSpc="1">
            <a:prstTxWarp prst="textNoShape">
              <a:avLst/>
            </a:prstTxWarp>
          </a:bodyPr>
          <a:lstStyle>
            <a:lvl1pPr algn="r">
              <a:defRPr sz="1000" i="1"/>
            </a:lvl1pPr>
          </a:lstStyle>
          <a:p>
            <a:pPr>
              <a:defRPr/>
            </a:pPr>
            <a:fld id="{31CE4B68-D4C6-4EDE-952C-76128D822483}" type="slidenum">
              <a:rPr lang="en-US"/>
              <a:pPr>
                <a:defRPr/>
              </a:pPr>
              <a:t>‹#›</a:t>
            </a:fld>
            <a:endParaRPr lang="en-US"/>
          </a:p>
        </p:txBody>
      </p:sp>
    </p:spTree>
    <p:extLst>
      <p:ext uri="{BB962C8B-B14F-4D97-AF65-F5344CB8AC3E}">
        <p14:creationId xmlns:p14="http://schemas.microsoft.com/office/powerpoint/2010/main" val="2365826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F24F6606-A710-4C0F-A736-40B4BF00BBDC}" type="slidenum">
              <a:rPr lang="en-US" sz="1000"/>
              <a:pPr/>
              <a:t>1</a:t>
            </a:fld>
            <a:endParaRPr lang="en-US" sz="1000"/>
          </a:p>
        </p:txBody>
      </p:sp>
      <p:sp>
        <p:nvSpPr>
          <p:cNvPr id="20483" name="Rectangle 2050"/>
          <p:cNvSpPr>
            <a:spLocks noGrp="1" noRot="1" noChangeAspect="1" noChangeArrowheads="1" noTextEdit="1"/>
          </p:cNvSpPr>
          <p:nvPr>
            <p:ph type="sldImg"/>
          </p:nvPr>
        </p:nvSpPr>
        <p:spPr>
          <a:ln/>
        </p:spPr>
      </p:sp>
      <p:sp>
        <p:nvSpPr>
          <p:cNvPr id="20484" name="Rectangle 2051"/>
          <p:cNvSpPr>
            <a:spLocks noGrp="1" noChangeArrowheads="1"/>
          </p:cNvSpPr>
          <p:nvPr>
            <p:ph type="body" idx="1"/>
          </p:nvPr>
        </p:nvSpPr>
        <p:spPr>
          <a:noFill/>
        </p:spPr>
        <p:txBody>
          <a:bodyPr/>
          <a:lstStyle/>
          <a:p>
            <a:r>
              <a:rPr lang="en-US"/>
              <a:t>Presenter note: You should include your name and position.  Explain your responsibilities and authority in your troop’s Eagle process.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10</a:t>
            </a:fld>
            <a:endParaRPr lang="en-US"/>
          </a:p>
        </p:txBody>
      </p:sp>
    </p:spTree>
    <p:extLst>
      <p:ext uri="{BB962C8B-B14F-4D97-AF65-F5344CB8AC3E}">
        <p14:creationId xmlns:p14="http://schemas.microsoft.com/office/powerpoint/2010/main" val="281727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1181F745-A150-43CE-937A-4ED0C32F2B39}" type="slidenum">
              <a:rPr lang="en-US" sz="1000"/>
              <a:pPr/>
              <a:t>11</a:t>
            </a:fld>
            <a:endParaRPr lang="en-US" sz="10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4648D057-D99A-4CE3-93FB-B21DF2CEAA15}" type="slidenum">
              <a:rPr lang="en-US" sz="1000"/>
              <a:pPr/>
              <a:t>12</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4648D057-D99A-4CE3-93FB-B21DF2CEAA15}" type="slidenum">
              <a:rPr lang="en-US" sz="1000"/>
              <a:pPr/>
              <a:t>13</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25307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14</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15</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16</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17</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18</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19</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B763F98C-329A-4149-822D-DE6185644D96}" type="slidenum">
              <a:rPr lang="en-US" sz="1000"/>
              <a:pPr/>
              <a:t>2</a:t>
            </a:fld>
            <a:endParaRPr lang="en-US" sz="10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r>
              <a:rPr lang="en-US" dirty="0"/>
              <a:t>Presenter notes: </a:t>
            </a:r>
          </a:p>
          <a:p>
            <a:r>
              <a:rPr lang="en-US" dirty="0"/>
              <a:t>Set the tone for the seminar and put both parents &amp; Scouts at ease.  </a:t>
            </a:r>
          </a:p>
          <a:p>
            <a:r>
              <a:rPr lang="en-US" dirty="0"/>
              <a:t>Remind them that the process &amp; procedures for the Eagle is different from the lower ranks because the district, council, and national BSA have approval requirements.</a:t>
            </a:r>
          </a:p>
          <a:p>
            <a:r>
              <a:rPr lang="en-US" dirty="0"/>
              <a:t>Note that in the past there may have been problems because everyone did not understand the process and some pitfalls so that is the reason for this seminar – to avoid any surprises.</a:t>
            </a:r>
          </a:p>
          <a:p>
            <a:r>
              <a:rPr lang="en-US" dirty="0"/>
              <a:t>Note that the troop wants all Scouts to be successful and if they want to earn the Eagle rank, you will help them.  Also point out that it is ultimately the Scout’s responsibility (not his parents or the troop leaders) to have a plan for how he will meet all the requirements them follow through to reach his goal.  The Scout gets to wear the Eagle rank for the rest of his life, therefore he should be the one to earn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20</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21</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22</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23</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24</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25</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26</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27</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28</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29</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3</a:t>
            </a:fld>
            <a:endParaRPr lang="en-US"/>
          </a:p>
        </p:txBody>
      </p:sp>
    </p:spTree>
    <p:extLst>
      <p:ext uri="{BB962C8B-B14F-4D97-AF65-F5344CB8AC3E}">
        <p14:creationId xmlns:p14="http://schemas.microsoft.com/office/powerpoint/2010/main" val="267796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30</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31</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32</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33</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34</a:t>
            </a:fld>
            <a:endParaRPr lang="en-US"/>
          </a:p>
        </p:txBody>
      </p:sp>
    </p:spTree>
    <p:extLst>
      <p:ext uri="{BB962C8B-B14F-4D97-AF65-F5344CB8AC3E}">
        <p14:creationId xmlns:p14="http://schemas.microsoft.com/office/powerpoint/2010/main" val="1419059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35</a:t>
            </a:fld>
            <a:endParaRPr lang="en-US"/>
          </a:p>
        </p:txBody>
      </p:sp>
    </p:spTree>
    <p:extLst>
      <p:ext uri="{BB962C8B-B14F-4D97-AF65-F5344CB8AC3E}">
        <p14:creationId xmlns:p14="http://schemas.microsoft.com/office/powerpoint/2010/main" val="2251273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36</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37</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70046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38</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4197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39</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9688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4</a:t>
            </a:fld>
            <a:endParaRPr lang="en-US"/>
          </a:p>
        </p:txBody>
      </p:sp>
    </p:spTree>
    <p:extLst>
      <p:ext uri="{BB962C8B-B14F-4D97-AF65-F5344CB8AC3E}">
        <p14:creationId xmlns:p14="http://schemas.microsoft.com/office/powerpoint/2010/main" val="3569573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40</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41</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5D3F130B-5F72-4535-AB1B-3E2E1F0B1269}" type="slidenum">
              <a:rPr lang="en-US" sz="1000"/>
              <a:pPr/>
              <a:t>42</a:t>
            </a:fld>
            <a:endParaRPr lang="en-US" sz="10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987D1DBC-7F3E-480E-BACC-56A3CCB0B641}" type="slidenum">
              <a:rPr lang="en-US" sz="1000"/>
              <a:pPr/>
              <a:t>43</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44</a:t>
            </a:fld>
            <a:endParaRPr lang="en-US"/>
          </a:p>
        </p:txBody>
      </p:sp>
    </p:spTree>
    <p:extLst>
      <p:ext uri="{BB962C8B-B14F-4D97-AF65-F5344CB8AC3E}">
        <p14:creationId xmlns:p14="http://schemas.microsoft.com/office/powerpoint/2010/main" val="3025693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45</a:t>
            </a:fld>
            <a:endParaRPr lang="en-US"/>
          </a:p>
        </p:txBody>
      </p:sp>
    </p:spTree>
    <p:extLst>
      <p:ext uri="{BB962C8B-B14F-4D97-AF65-F5344CB8AC3E}">
        <p14:creationId xmlns:p14="http://schemas.microsoft.com/office/powerpoint/2010/main" val="307543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46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47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82337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48</a:t>
            </a:fld>
            <a:endParaRPr lang="en-US"/>
          </a:p>
        </p:txBody>
      </p:sp>
    </p:spTree>
    <p:extLst>
      <p:ext uri="{BB962C8B-B14F-4D97-AF65-F5344CB8AC3E}">
        <p14:creationId xmlns:p14="http://schemas.microsoft.com/office/powerpoint/2010/main" val="2912479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49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5</a:t>
            </a:fld>
            <a:endParaRPr lang="en-US"/>
          </a:p>
        </p:txBody>
      </p:sp>
    </p:spTree>
    <p:extLst>
      <p:ext uri="{BB962C8B-B14F-4D97-AF65-F5344CB8AC3E}">
        <p14:creationId xmlns:p14="http://schemas.microsoft.com/office/powerpoint/2010/main" val="1182942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50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03321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51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23539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52</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2A082E56-22A1-41B5-AE27-F5D56321C9D2}" type="slidenum">
              <a:rPr lang="en-US" sz="1000"/>
              <a:pPr/>
              <a:t>53</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65002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6041" indent="-283093">
              <a:defRPr sz="2400">
                <a:solidFill>
                  <a:schemeClr val="tx1"/>
                </a:solidFill>
                <a:latin typeface="Times New Roman" pitchFamily="18" charset="0"/>
              </a:defRPr>
            </a:lvl2pPr>
            <a:lvl3pPr marL="1132370" indent="-226474">
              <a:defRPr sz="2400">
                <a:solidFill>
                  <a:schemeClr val="tx1"/>
                </a:solidFill>
                <a:latin typeface="Times New Roman" pitchFamily="18" charset="0"/>
              </a:defRPr>
            </a:lvl3pPr>
            <a:lvl4pPr marL="1585318" indent="-226474">
              <a:defRPr sz="2400">
                <a:solidFill>
                  <a:schemeClr val="tx1"/>
                </a:solidFill>
                <a:latin typeface="Times New Roman" pitchFamily="18" charset="0"/>
              </a:defRPr>
            </a:lvl4pPr>
            <a:lvl5pPr marL="2038266" indent="-226474">
              <a:defRPr sz="2400">
                <a:solidFill>
                  <a:schemeClr val="tx1"/>
                </a:solidFill>
                <a:latin typeface="Times New Roman" pitchFamily="18" charset="0"/>
              </a:defRPr>
            </a:lvl5pPr>
            <a:lvl6pPr marL="2491214" indent="-226474" eaLnBrk="0" fontAlgn="base" hangingPunct="0">
              <a:spcBef>
                <a:spcPct val="0"/>
              </a:spcBef>
              <a:spcAft>
                <a:spcPct val="0"/>
              </a:spcAft>
              <a:defRPr sz="2400">
                <a:solidFill>
                  <a:schemeClr val="tx1"/>
                </a:solidFill>
                <a:latin typeface="Times New Roman" pitchFamily="18" charset="0"/>
              </a:defRPr>
            </a:lvl6pPr>
            <a:lvl7pPr marL="2944162" indent="-226474" eaLnBrk="0" fontAlgn="base" hangingPunct="0">
              <a:spcBef>
                <a:spcPct val="0"/>
              </a:spcBef>
              <a:spcAft>
                <a:spcPct val="0"/>
              </a:spcAft>
              <a:defRPr sz="2400">
                <a:solidFill>
                  <a:schemeClr val="tx1"/>
                </a:solidFill>
                <a:latin typeface="Times New Roman" pitchFamily="18" charset="0"/>
              </a:defRPr>
            </a:lvl7pPr>
            <a:lvl8pPr marL="3397110" indent="-226474" eaLnBrk="0" fontAlgn="base" hangingPunct="0">
              <a:spcBef>
                <a:spcPct val="0"/>
              </a:spcBef>
              <a:spcAft>
                <a:spcPct val="0"/>
              </a:spcAft>
              <a:defRPr sz="2400">
                <a:solidFill>
                  <a:schemeClr val="tx1"/>
                </a:solidFill>
                <a:latin typeface="Times New Roman" pitchFamily="18" charset="0"/>
              </a:defRPr>
            </a:lvl8pPr>
            <a:lvl9pPr marL="3850058" indent="-226474" eaLnBrk="0" fontAlgn="base" hangingPunct="0">
              <a:spcBef>
                <a:spcPct val="0"/>
              </a:spcBef>
              <a:spcAft>
                <a:spcPct val="0"/>
              </a:spcAft>
              <a:defRPr sz="2400">
                <a:solidFill>
                  <a:schemeClr val="tx1"/>
                </a:solidFill>
                <a:latin typeface="Times New Roman" pitchFamily="18" charset="0"/>
              </a:defRPr>
            </a:lvl9pPr>
          </a:lstStyle>
          <a:p>
            <a:fld id="{45BF3D70-FA85-4291-86C9-DC12BB974D71}" type="slidenum">
              <a:rPr lang="en-US" sz="1000"/>
              <a:pPr/>
              <a:t>54</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6</a:t>
            </a:fld>
            <a:endParaRPr lang="en-US"/>
          </a:p>
        </p:txBody>
      </p:sp>
    </p:spTree>
    <p:extLst>
      <p:ext uri="{BB962C8B-B14F-4D97-AF65-F5344CB8AC3E}">
        <p14:creationId xmlns:p14="http://schemas.microsoft.com/office/powerpoint/2010/main" val="366233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7</a:t>
            </a:fld>
            <a:endParaRPr lang="en-US"/>
          </a:p>
        </p:txBody>
      </p:sp>
    </p:spTree>
    <p:extLst>
      <p:ext uri="{BB962C8B-B14F-4D97-AF65-F5344CB8AC3E}">
        <p14:creationId xmlns:p14="http://schemas.microsoft.com/office/powerpoint/2010/main" val="120055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8</a:t>
            </a:fld>
            <a:endParaRPr lang="en-US"/>
          </a:p>
        </p:txBody>
      </p:sp>
    </p:spTree>
    <p:extLst>
      <p:ext uri="{BB962C8B-B14F-4D97-AF65-F5344CB8AC3E}">
        <p14:creationId xmlns:p14="http://schemas.microsoft.com/office/powerpoint/2010/main" val="30918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CE4B68-D4C6-4EDE-952C-76128D822483}" type="slidenum">
              <a:rPr lang="en-US" smtClean="0"/>
              <a:pPr>
                <a:defRPr/>
              </a:pPr>
              <a:t>9</a:t>
            </a:fld>
            <a:endParaRPr lang="en-US"/>
          </a:p>
        </p:txBody>
      </p:sp>
    </p:spTree>
    <p:extLst>
      <p:ext uri="{BB962C8B-B14F-4D97-AF65-F5344CB8AC3E}">
        <p14:creationId xmlns:p14="http://schemas.microsoft.com/office/powerpoint/2010/main" val="400358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TextBox 4"/>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308769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00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27738" y="403225"/>
            <a:ext cx="1870075"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5925" y="403225"/>
            <a:ext cx="5459413" cy="524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46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81930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TextBox 4"/>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108983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5925" y="2352675"/>
            <a:ext cx="3663950" cy="329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32275" y="2352675"/>
            <a:ext cx="3665538" cy="329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208941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223645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376255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266255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Box 5"/>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226460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Box 5"/>
          <p:cNvSpPr txBox="1"/>
          <p:nvPr userDrawn="1"/>
        </p:nvSpPr>
        <p:spPr>
          <a:xfrm>
            <a:off x="8001000" y="76200"/>
            <a:ext cx="1143000" cy="338554"/>
          </a:xfrm>
          <a:prstGeom prst="rect">
            <a:avLst/>
          </a:prstGeom>
          <a:noFill/>
        </p:spPr>
        <p:txBody>
          <a:bodyPr wrap="square" rtlCol="0">
            <a:spAutoFit/>
          </a:bodyPr>
          <a:lstStyle/>
          <a:p>
            <a:r>
              <a:rPr lang="en-US" sz="1600" dirty="0"/>
              <a:t>Page</a:t>
            </a:r>
            <a:r>
              <a:rPr lang="en-US" sz="1600" baseline="0" dirty="0"/>
              <a:t> </a:t>
            </a:r>
            <a:fld id="{117ABFF4-6B53-4B6D-8609-3698CA1771F8}" type="slidenum">
              <a:rPr lang="en-US" sz="1600" smtClean="0"/>
              <a:t>‹#›</a:t>
            </a:fld>
            <a:endParaRPr lang="en-US" sz="1600" dirty="0"/>
          </a:p>
        </p:txBody>
      </p:sp>
    </p:spTree>
    <p:extLst>
      <p:ext uri="{BB962C8B-B14F-4D97-AF65-F5344CB8AC3E}">
        <p14:creationId xmlns:p14="http://schemas.microsoft.com/office/powerpoint/2010/main" val="264792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403225"/>
            <a:ext cx="5307013"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628" tIns="41315" rIns="82628" bIns="4131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15925" y="2352675"/>
            <a:ext cx="7481888"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628" tIns="41315" rIns="82628" bIns="413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0" descr="2010EaglePatc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228600"/>
            <a:ext cx="13128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mj-lt"/>
          <a:ea typeface="+mj-ea"/>
          <a:cs typeface="+mj-cs"/>
        </a:defRPr>
      </a:lvl1pPr>
      <a:lvl2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2pPr>
      <a:lvl3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3pPr>
      <a:lvl4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4pPr>
      <a:lvl5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5pPr>
      <a:lvl6pPr marL="4572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6pPr>
      <a:lvl7pPr marL="9144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7pPr>
      <a:lvl8pPr marL="13716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8pPr>
      <a:lvl9pPr marL="18288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9pPr>
    </p:titleStyle>
    <p:bodyStyle>
      <a:lvl1pPr marL="307975" indent="-307975" algn="l" defTabSz="820738" rtl="0" eaLnBrk="0" fontAlgn="base" hangingPunct="0">
        <a:spcBef>
          <a:spcPct val="20000"/>
        </a:spcBef>
        <a:spcAft>
          <a:spcPct val="0"/>
        </a:spcAft>
        <a:buFont typeface="Wingdings 3" pitchFamily="18" charset="2"/>
        <a:buBlip>
          <a:blip r:embed="rId14"/>
        </a:buBlip>
        <a:defRPr sz="29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Wingdings 3" pitchFamily="18" charset="2"/>
        <a:buBlip>
          <a:blip r:embed="rId14"/>
        </a:buBlip>
        <a:defRPr sz="2500">
          <a:solidFill>
            <a:schemeClr val="tx1"/>
          </a:solidFill>
          <a:latin typeface="+mn-lt"/>
        </a:defRPr>
      </a:lvl2pPr>
      <a:lvl3pPr marL="1025525" indent="-204788" algn="l" defTabSz="820738" rtl="0" eaLnBrk="0" fontAlgn="base" hangingPunct="0">
        <a:spcBef>
          <a:spcPct val="20000"/>
        </a:spcBef>
        <a:spcAft>
          <a:spcPct val="0"/>
        </a:spcAft>
        <a:buFont typeface="Wingdings 3" pitchFamily="18" charset="2"/>
        <a:buBlip>
          <a:blip r:embed="rId14"/>
        </a:buBlip>
        <a:defRPr sz="2200">
          <a:solidFill>
            <a:schemeClr val="tx1"/>
          </a:solidFill>
          <a:latin typeface="+mn-lt"/>
        </a:defRPr>
      </a:lvl3pPr>
      <a:lvl4pPr marL="1436688" indent="-206375" algn="l" defTabSz="820738" rtl="0" eaLnBrk="0" fontAlgn="base" hangingPunct="0">
        <a:spcBef>
          <a:spcPct val="20000"/>
        </a:spcBef>
        <a:spcAft>
          <a:spcPct val="0"/>
        </a:spcAft>
        <a:buFont typeface="Wingdings 3" pitchFamily="18" charset="2"/>
        <a:buBlip>
          <a:blip r:embed="rId14"/>
        </a:buBlip>
        <a:defRPr>
          <a:solidFill>
            <a:schemeClr val="tx1"/>
          </a:solidFill>
          <a:latin typeface="+mn-lt"/>
        </a:defRPr>
      </a:lvl4pPr>
      <a:lvl5pPr marL="1846263" indent="-204788" algn="l" defTabSz="820738" rtl="0" eaLnBrk="0" fontAlgn="base" hangingPunct="0">
        <a:spcBef>
          <a:spcPct val="20000"/>
        </a:spcBef>
        <a:spcAft>
          <a:spcPct val="0"/>
        </a:spcAft>
        <a:buFont typeface="Wingdings 3" pitchFamily="18" charset="2"/>
        <a:buBlip>
          <a:blip r:embed="rId14"/>
        </a:buBlip>
        <a:defRPr>
          <a:solidFill>
            <a:schemeClr val="tx1"/>
          </a:solidFill>
          <a:latin typeface="+mn-lt"/>
        </a:defRPr>
      </a:lvl5pPr>
      <a:lvl6pPr marL="2303463" indent="-204788" algn="l" defTabSz="820738" rtl="0" eaLnBrk="0" fontAlgn="base" hangingPunct="0">
        <a:spcBef>
          <a:spcPct val="20000"/>
        </a:spcBef>
        <a:spcAft>
          <a:spcPct val="0"/>
        </a:spcAft>
        <a:buFont typeface="Wingdings 3" pitchFamily="18" charset="2"/>
        <a:buBlip>
          <a:blip r:embed="rId14"/>
        </a:buBlip>
        <a:defRPr>
          <a:solidFill>
            <a:schemeClr val="tx1"/>
          </a:solidFill>
          <a:latin typeface="+mn-lt"/>
        </a:defRPr>
      </a:lvl6pPr>
      <a:lvl7pPr marL="2760663" indent="-204788" algn="l" defTabSz="820738" rtl="0" eaLnBrk="0" fontAlgn="base" hangingPunct="0">
        <a:spcBef>
          <a:spcPct val="20000"/>
        </a:spcBef>
        <a:spcAft>
          <a:spcPct val="0"/>
        </a:spcAft>
        <a:buFont typeface="Wingdings 3" pitchFamily="18" charset="2"/>
        <a:buBlip>
          <a:blip r:embed="rId14"/>
        </a:buBlip>
        <a:defRPr>
          <a:solidFill>
            <a:schemeClr val="tx1"/>
          </a:solidFill>
          <a:latin typeface="+mn-lt"/>
        </a:defRPr>
      </a:lvl7pPr>
      <a:lvl8pPr marL="3217863" indent="-204788" algn="l" defTabSz="820738" rtl="0" eaLnBrk="0" fontAlgn="base" hangingPunct="0">
        <a:spcBef>
          <a:spcPct val="20000"/>
        </a:spcBef>
        <a:spcAft>
          <a:spcPct val="0"/>
        </a:spcAft>
        <a:buFont typeface="Wingdings 3" pitchFamily="18" charset="2"/>
        <a:buBlip>
          <a:blip r:embed="rId14"/>
        </a:buBlip>
        <a:defRPr>
          <a:solidFill>
            <a:schemeClr val="tx1"/>
          </a:solidFill>
          <a:latin typeface="+mn-lt"/>
        </a:defRPr>
      </a:lvl8pPr>
      <a:lvl9pPr marL="3675063" indent="-204788" algn="l" defTabSz="820738" rtl="0" eaLnBrk="0" fontAlgn="base" hangingPunct="0">
        <a:spcBef>
          <a:spcPct val="20000"/>
        </a:spcBef>
        <a:spcAft>
          <a:spcPct val="0"/>
        </a:spcAft>
        <a:buFont typeface="Wingdings 3" pitchFamily="18" charset="2"/>
        <a:buBlip>
          <a:blip r:embed="rId14"/>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70Eagle279@gmail.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scouting.org/scoutsource/BoyScouts/AdvancementandAwards/EagleWorkbookProcedures.aspx" TargetMode="External"/><Relationship Id="rId7" Type="http://schemas.openxmlformats.org/officeDocument/2006/relationships/hyperlink" Target="http://www.scouting.org/filestore/healthsafety/pdf/680-028.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scouting.org/scoutsource/GuideToAdvancement.aspx" TargetMode="External"/><Relationship Id="rId5" Type="http://schemas.openxmlformats.org/officeDocument/2006/relationships/hyperlink" Target="http://www.scouting.org/scoutsource/HealthandSafety/GSS.aspx" TargetMode="External"/><Relationship Id="rId4" Type="http://schemas.openxmlformats.org/officeDocument/2006/relationships/hyperlink" Target="http://www.scouting.org/filestore/pdf/512-728_WB_fillable.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619144" y="4743450"/>
            <a:ext cx="5105400" cy="1790700"/>
          </a:xfrm>
          <a:noFill/>
        </p:spPr>
        <p:txBody>
          <a:bodyPr lIns="0" tIns="0" rIns="0" bIns="0"/>
          <a:lstStyle/>
          <a:p>
            <a:pPr marL="0" indent="0" algn="ctr" defTabSz="409575">
              <a:lnSpc>
                <a:spcPct val="80000"/>
              </a:lnSpc>
              <a:spcBef>
                <a:spcPct val="0"/>
              </a:spcBef>
              <a:buFont typeface="Wingdings 3" pitchFamily="18" charset="2"/>
              <a:buNone/>
            </a:pPr>
            <a:r>
              <a:rPr lang="en-US" sz="2600" b="1" i="1" dirty="0">
                <a:solidFill>
                  <a:srgbClr val="FF0000"/>
                </a:solidFill>
              </a:rPr>
              <a:t>Iron Hill District</a:t>
            </a:r>
          </a:p>
          <a:p>
            <a:pPr marL="0" indent="0" algn="ctr" defTabSz="409575">
              <a:lnSpc>
                <a:spcPct val="80000"/>
              </a:lnSpc>
              <a:spcBef>
                <a:spcPct val="0"/>
              </a:spcBef>
              <a:buFont typeface="Wingdings 3" pitchFamily="18" charset="2"/>
              <a:buNone/>
            </a:pPr>
            <a:r>
              <a:rPr lang="en-US" sz="2600" b="1" i="1" dirty="0">
                <a:solidFill>
                  <a:srgbClr val="FF0000"/>
                </a:solidFill>
              </a:rPr>
              <a:t>Del-Mar-</a:t>
            </a:r>
            <a:r>
              <a:rPr lang="en-US" sz="2600" b="1" i="1" dirty="0" err="1">
                <a:solidFill>
                  <a:srgbClr val="FF0000"/>
                </a:solidFill>
              </a:rPr>
              <a:t>Va</a:t>
            </a:r>
            <a:r>
              <a:rPr lang="en-US" sz="2600" b="1" i="1" dirty="0">
                <a:solidFill>
                  <a:srgbClr val="FF0000"/>
                </a:solidFill>
              </a:rPr>
              <a:t> Council</a:t>
            </a:r>
          </a:p>
          <a:p>
            <a:pPr marL="0" indent="0" algn="ctr" defTabSz="409575">
              <a:lnSpc>
                <a:spcPct val="80000"/>
              </a:lnSpc>
              <a:spcBef>
                <a:spcPct val="0"/>
              </a:spcBef>
              <a:buFont typeface="Wingdings 3" pitchFamily="18" charset="2"/>
              <a:buNone/>
            </a:pPr>
            <a:endParaRPr lang="en-US" sz="1000" b="1" i="1" dirty="0">
              <a:solidFill>
                <a:srgbClr val="FF0000"/>
              </a:solidFill>
            </a:endParaRPr>
          </a:p>
          <a:p>
            <a:pPr marL="0" indent="0" algn="ctr" defTabSz="409575">
              <a:lnSpc>
                <a:spcPct val="80000"/>
              </a:lnSpc>
              <a:spcBef>
                <a:spcPct val="0"/>
              </a:spcBef>
              <a:buFont typeface="Wingdings 3" pitchFamily="18" charset="2"/>
              <a:buNone/>
            </a:pPr>
            <a:r>
              <a:rPr lang="en-US" sz="1800" b="1" i="1" dirty="0">
                <a:solidFill>
                  <a:srgbClr val="FF0000"/>
                </a:solidFill>
              </a:rPr>
              <a:t>District Advancement Committee (DAC)</a:t>
            </a:r>
          </a:p>
          <a:p>
            <a:pPr marL="0" indent="0" algn="ctr" defTabSz="409575">
              <a:lnSpc>
                <a:spcPct val="80000"/>
              </a:lnSpc>
              <a:spcBef>
                <a:spcPts val="600"/>
              </a:spcBef>
              <a:buFont typeface="Wingdings 3" pitchFamily="18" charset="2"/>
              <a:buNone/>
            </a:pPr>
            <a:r>
              <a:rPr lang="en-US" sz="1500" i="1" dirty="0">
                <a:solidFill>
                  <a:srgbClr val="FF0000"/>
                </a:solidFill>
              </a:rPr>
              <a:t>Kristina Breidenbach  - Advancement Chair</a:t>
            </a:r>
          </a:p>
          <a:p>
            <a:pPr marL="0" indent="0" algn="ctr" defTabSz="409575">
              <a:lnSpc>
                <a:spcPct val="80000"/>
              </a:lnSpc>
              <a:spcBef>
                <a:spcPts val="600"/>
              </a:spcBef>
              <a:buNone/>
            </a:pPr>
            <a:r>
              <a:rPr lang="en-US" sz="1500" i="1" dirty="0">
                <a:solidFill>
                  <a:srgbClr val="FF0000"/>
                </a:solidFill>
              </a:rPr>
              <a:t>Dan White - Eagle Board Chair</a:t>
            </a:r>
          </a:p>
        </p:txBody>
      </p:sp>
      <p:sp>
        <p:nvSpPr>
          <p:cNvPr id="4098" name="Rectangle 2"/>
          <p:cNvSpPr>
            <a:spLocks noGrp="1" noChangeArrowheads="1"/>
          </p:cNvSpPr>
          <p:nvPr>
            <p:ph type="title"/>
          </p:nvPr>
        </p:nvSpPr>
        <p:spPr>
          <a:xfrm>
            <a:off x="228599" y="3314700"/>
            <a:ext cx="6057939" cy="1485900"/>
          </a:xfrm>
        </p:spPr>
        <p:txBody>
          <a:bodyPr lIns="0" tIns="0" rIns="0" bIns="0" anchor="t"/>
          <a:lstStyle/>
          <a:p>
            <a:pPr defTabSz="409575">
              <a:defRPr/>
            </a:pPr>
            <a:r>
              <a:rPr lang="en-US" sz="3200" dirty="0"/>
              <a:t>For Eagle Scout Candidates,</a:t>
            </a:r>
            <a:br>
              <a:rPr lang="en-US" sz="3200" dirty="0"/>
            </a:br>
            <a:r>
              <a:rPr lang="en-US" sz="3200" dirty="0"/>
              <a:t>Unit Leaders and Parents/Guardians</a:t>
            </a:r>
          </a:p>
        </p:txBody>
      </p:sp>
      <p:pic>
        <p:nvPicPr>
          <p:cNvPr id="2052" name="Picture 6" descr="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
            <a:ext cx="2438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eagle_med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314" y="76200"/>
            <a:ext cx="2676486"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5943600"/>
            <a:ext cx="9144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07975" indent="-307975" algn="l" defTabSz="820738" rtl="0" eaLnBrk="0" fontAlgn="base" hangingPunct="0">
              <a:spcBef>
                <a:spcPct val="20000"/>
              </a:spcBef>
              <a:spcAft>
                <a:spcPct val="0"/>
              </a:spcAft>
              <a:buFont typeface="Wingdings 3" pitchFamily="18" charset="2"/>
              <a:buBlip>
                <a:blip r:embed="rId5"/>
              </a:buBlip>
              <a:defRPr sz="29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Wingdings 3" pitchFamily="18" charset="2"/>
              <a:buBlip>
                <a:blip r:embed="rId5"/>
              </a:buBlip>
              <a:defRPr sz="2500">
                <a:solidFill>
                  <a:schemeClr val="tx1"/>
                </a:solidFill>
                <a:latin typeface="+mn-lt"/>
              </a:defRPr>
            </a:lvl2pPr>
            <a:lvl3pPr marL="1025525" indent="-204788" algn="l" defTabSz="820738" rtl="0" eaLnBrk="0" fontAlgn="base" hangingPunct="0">
              <a:spcBef>
                <a:spcPct val="20000"/>
              </a:spcBef>
              <a:spcAft>
                <a:spcPct val="0"/>
              </a:spcAft>
              <a:buFont typeface="Wingdings 3" pitchFamily="18" charset="2"/>
              <a:buBlip>
                <a:blip r:embed="rId5"/>
              </a:buBlip>
              <a:defRPr sz="2200">
                <a:solidFill>
                  <a:schemeClr val="tx1"/>
                </a:solidFill>
                <a:latin typeface="+mn-lt"/>
              </a:defRPr>
            </a:lvl3pPr>
            <a:lvl4pPr marL="1436688" indent="-206375" algn="l" defTabSz="820738" rtl="0" eaLnBrk="0" fontAlgn="base" hangingPunct="0">
              <a:spcBef>
                <a:spcPct val="20000"/>
              </a:spcBef>
              <a:spcAft>
                <a:spcPct val="0"/>
              </a:spcAft>
              <a:buFont typeface="Wingdings 3" pitchFamily="18" charset="2"/>
              <a:buBlip>
                <a:blip r:embed="rId5"/>
              </a:buBlip>
              <a:defRPr>
                <a:solidFill>
                  <a:schemeClr val="tx1"/>
                </a:solidFill>
                <a:latin typeface="+mn-lt"/>
              </a:defRPr>
            </a:lvl4pPr>
            <a:lvl5pPr marL="1846263" indent="-204788" algn="l" defTabSz="820738" rtl="0" eaLnBrk="0" fontAlgn="base" hangingPunct="0">
              <a:spcBef>
                <a:spcPct val="20000"/>
              </a:spcBef>
              <a:spcAft>
                <a:spcPct val="0"/>
              </a:spcAft>
              <a:buFont typeface="Wingdings 3" pitchFamily="18" charset="2"/>
              <a:buBlip>
                <a:blip r:embed="rId5"/>
              </a:buBlip>
              <a:defRPr>
                <a:solidFill>
                  <a:schemeClr val="tx1"/>
                </a:solidFill>
                <a:latin typeface="+mn-lt"/>
              </a:defRPr>
            </a:lvl5pPr>
            <a:lvl6pPr marL="2303463" indent="-204788" algn="l" defTabSz="820738" rtl="0" eaLnBrk="0" fontAlgn="base" hangingPunct="0">
              <a:spcBef>
                <a:spcPct val="20000"/>
              </a:spcBef>
              <a:spcAft>
                <a:spcPct val="0"/>
              </a:spcAft>
              <a:buFont typeface="Wingdings 3" pitchFamily="18" charset="2"/>
              <a:buBlip>
                <a:blip r:embed="rId5"/>
              </a:buBlip>
              <a:defRPr>
                <a:solidFill>
                  <a:schemeClr val="tx1"/>
                </a:solidFill>
                <a:latin typeface="+mn-lt"/>
              </a:defRPr>
            </a:lvl6pPr>
            <a:lvl7pPr marL="2760663" indent="-204788" algn="l" defTabSz="820738" rtl="0" eaLnBrk="0" fontAlgn="base" hangingPunct="0">
              <a:spcBef>
                <a:spcPct val="20000"/>
              </a:spcBef>
              <a:spcAft>
                <a:spcPct val="0"/>
              </a:spcAft>
              <a:buFont typeface="Wingdings 3" pitchFamily="18" charset="2"/>
              <a:buBlip>
                <a:blip r:embed="rId5"/>
              </a:buBlip>
              <a:defRPr>
                <a:solidFill>
                  <a:schemeClr val="tx1"/>
                </a:solidFill>
                <a:latin typeface="+mn-lt"/>
              </a:defRPr>
            </a:lvl7pPr>
            <a:lvl8pPr marL="3217863" indent="-204788" algn="l" defTabSz="820738" rtl="0" eaLnBrk="0" fontAlgn="base" hangingPunct="0">
              <a:spcBef>
                <a:spcPct val="20000"/>
              </a:spcBef>
              <a:spcAft>
                <a:spcPct val="0"/>
              </a:spcAft>
              <a:buFont typeface="Wingdings 3" pitchFamily="18" charset="2"/>
              <a:buBlip>
                <a:blip r:embed="rId5"/>
              </a:buBlip>
              <a:defRPr>
                <a:solidFill>
                  <a:schemeClr val="tx1"/>
                </a:solidFill>
                <a:latin typeface="+mn-lt"/>
              </a:defRPr>
            </a:lvl8pPr>
            <a:lvl9pPr marL="3675063" indent="-204788" algn="l" defTabSz="820738" rtl="0" eaLnBrk="0" fontAlgn="base" hangingPunct="0">
              <a:spcBef>
                <a:spcPct val="20000"/>
              </a:spcBef>
              <a:spcAft>
                <a:spcPct val="0"/>
              </a:spcAft>
              <a:buFont typeface="Wingdings 3" pitchFamily="18" charset="2"/>
              <a:buBlip>
                <a:blip r:embed="rId5"/>
              </a:buBlip>
              <a:defRPr>
                <a:solidFill>
                  <a:schemeClr val="tx1"/>
                </a:solidFill>
                <a:latin typeface="+mn-lt"/>
              </a:defRPr>
            </a:lvl9pPr>
          </a:lstStyle>
          <a:p>
            <a:pPr marL="0" indent="0" algn="ctr" defTabSz="409575">
              <a:lnSpc>
                <a:spcPct val="80000"/>
              </a:lnSpc>
              <a:spcBef>
                <a:spcPct val="0"/>
              </a:spcBef>
              <a:buFont typeface="Wingdings 3" pitchFamily="18" charset="2"/>
              <a:buNone/>
            </a:pPr>
            <a:endParaRPr lang="en-US" sz="2600" b="1" i="1" kern="0" dirty="0">
              <a:solidFill>
                <a:srgbClr val="FF0000"/>
              </a:solidFill>
            </a:endParaRPr>
          </a:p>
          <a:p>
            <a:pPr marL="0" indent="0" algn="ctr" defTabSz="409575">
              <a:lnSpc>
                <a:spcPct val="80000"/>
              </a:lnSpc>
              <a:spcBef>
                <a:spcPct val="0"/>
              </a:spcBef>
              <a:buFont typeface="Wingdings 3" pitchFamily="18" charset="2"/>
              <a:buNone/>
            </a:pPr>
            <a:r>
              <a:rPr lang="en-US" sz="1400" b="1" i="1" kern="0" dirty="0">
                <a:solidFill>
                  <a:srgbClr val="FF0000"/>
                </a:solidFill>
              </a:rPr>
              <a:t>This document is for reference only and subject to change. Review the most updated documents on the official BSA websites for current information</a:t>
            </a:r>
            <a:r>
              <a:rPr lang="en-US" sz="1600" b="1" i="1" kern="0" dirty="0">
                <a:solidFill>
                  <a:srgbClr val="FF0000"/>
                </a:solidFill>
              </a:rPr>
              <a:t>. </a:t>
            </a:r>
          </a:p>
          <a:p>
            <a:pPr marL="0" indent="0" algn="ctr" defTabSz="409575">
              <a:lnSpc>
                <a:spcPct val="80000"/>
              </a:lnSpc>
              <a:spcBef>
                <a:spcPct val="0"/>
              </a:spcBef>
              <a:buFont typeface="Wingdings 3" pitchFamily="18" charset="2"/>
              <a:buNone/>
            </a:pPr>
            <a:endParaRPr lang="en-US" sz="1800" b="1" i="1" kern="0" dirty="0">
              <a:solidFill>
                <a:srgbClr val="FF0000"/>
              </a:solidFill>
            </a:endParaRPr>
          </a:p>
        </p:txBody>
      </p:sp>
      <p:sp>
        <p:nvSpPr>
          <p:cNvPr id="7" name="Rectangle 2"/>
          <p:cNvSpPr txBox="1">
            <a:spLocks noChangeArrowheads="1"/>
          </p:cNvSpPr>
          <p:nvPr/>
        </p:nvSpPr>
        <p:spPr bwMode="auto">
          <a:xfrm>
            <a:off x="2514600" y="0"/>
            <a:ext cx="3733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mj-lt"/>
                <a:ea typeface="+mj-ea"/>
                <a:cs typeface="+mj-cs"/>
              </a:defRPr>
            </a:lvl1pPr>
            <a:lvl2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2pPr>
            <a:lvl3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3pPr>
            <a:lvl4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4pPr>
            <a:lvl5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5pPr>
            <a:lvl6pPr marL="4572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6pPr>
            <a:lvl7pPr marL="9144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7pPr>
            <a:lvl8pPr marL="13716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8pPr>
            <a:lvl9pPr marL="18288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9pPr>
          </a:lstStyle>
          <a:p>
            <a:pPr defTabSz="409575">
              <a:defRPr/>
            </a:pPr>
            <a:r>
              <a:rPr lang="en-US" sz="7200" kern="0" dirty="0"/>
              <a:t>10/2023 Life </a:t>
            </a:r>
            <a:br>
              <a:rPr lang="en-US" sz="7200" kern="0" dirty="0"/>
            </a:br>
            <a:r>
              <a:rPr lang="en-US" sz="7200" kern="0" dirty="0"/>
              <a:t>to Eagle </a:t>
            </a:r>
            <a:endParaRPr lang="en-US" sz="3200" kern="0" dirty="0"/>
          </a:p>
        </p:txBody>
      </p:sp>
    </p:spTree>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76200"/>
            <a:ext cx="7467600" cy="1209675"/>
          </a:xfrm>
        </p:spPr>
        <p:txBody>
          <a:bodyPr/>
          <a:lstStyle/>
          <a:p>
            <a:pPr algn="l">
              <a:defRPr/>
            </a:pPr>
            <a:r>
              <a:rPr lang="en-US" dirty="0"/>
              <a:t> Requirement 5.  ESSP</a:t>
            </a:r>
          </a:p>
        </p:txBody>
      </p:sp>
      <p:sp>
        <p:nvSpPr>
          <p:cNvPr id="62467" name="Rectangle 3"/>
          <p:cNvSpPr>
            <a:spLocks noChangeArrowheads="1"/>
          </p:cNvSpPr>
          <p:nvPr/>
        </p:nvSpPr>
        <p:spPr bwMode="auto">
          <a:xfrm>
            <a:off x="114300" y="3005331"/>
            <a:ext cx="9067800" cy="362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4488" indent="-344488">
              <a:spcBef>
                <a:spcPts val="0"/>
              </a:spcBef>
              <a:spcAft>
                <a:spcPct val="25000"/>
              </a:spcAft>
              <a:buFont typeface="Wingdings 3" pitchFamily="18" charset="2"/>
              <a:buBlip>
                <a:blip r:embed="rId3"/>
              </a:buBlip>
            </a:pPr>
            <a:r>
              <a:rPr lang="en-US" sz="1800" b="1" dirty="0">
                <a:latin typeface="Arial" charset="0"/>
              </a:rPr>
              <a:t>Demonstrating PLANNING &amp; LEADERSHIP, through service, is </a:t>
            </a:r>
            <a:r>
              <a:rPr lang="en-US" sz="1800" b="1" i="1" dirty="0">
                <a:latin typeface="Arial" charset="0"/>
              </a:rPr>
              <a:t>still</a:t>
            </a:r>
            <a:r>
              <a:rPr lang="en-US" sz="1800" b="1" dirty="0">
                <a:latin typeface="Arial" charset="0"/>
              </a:rPr>
              <a:t> the objective. </a:t>
            </a:r>
          </a:p>
          <a:p>
            <a:pPr marL="344488" indent="-344488">
              <a:spcBef>
                <a:spcPts val="0"/>
              </a:spcBef>
              <a:spcAft>
                <a:spcPct val="50000"/>
              </a:spcAft>
              <a:buFont typeface="Wingdings 3" pitchFamily="18" charset="2"/>
              <a:buBlip>
                <a:blip r:embed="rId3"/>
              </a:buBlip>
            </a:pPr>
            <a:r>
              <a:rPr lang="en-US" sz="1800" b="1" dirty="0">
                <a:solidFill>
                  <a:srgbClr val="FF0000"/>
                </a:solidFill>
                <a:latin typeface="Arial" charset="0"/>
              </a:rPr>
              <a:t>The Scout:</a:t>
            </a:r>
            <a:r>
              <a:rPr lang="en-US" sz="1800" b="1" dirty="0">
                <a:latin typeface="Arial" charset="0"/>
              </a:rPr>
              <a:t> </a:t>
            </a:r>
            <a:r>
              <a:rPr lang="en-US" sz="1800" b="1" u="sng" dirty="0">
                <a:latin typeface="Arial" charset="0"/>
              </a:rPr>
              <a:t>Plans</a:t>
            </a:r>
            <a:r>
              <a:rPr lang="en-US" sz="1800" b="1" dirty="0">
                <a:latin typeface="Arial" charset="0"/>
              </a:rPr>
              <a:t>, </a:t>
            </a:r>
            <a:r>
              <a:rPr lang="en-US" sz="1800" b="1" u="sng" dirty="0">
                <a:latin typeface="Arial" charset="0"/>
              </a:rPr>
              <a:t>Develops</a:t>
            </a:r>
            <a:r>
              <a:rPr lang="en-US" sz="1800" b="1" dirty="0">
                <a:latin typeface="Arial" charset="0"/>
              </a:rPr>
              <a:t>, and </a:t>
            </a:r>
            <a:r>
              <a:rPr lang="en-US" sz="1800" b="1" u="sng" dirty="0">
                <a:latin typeface="Arial" charset="0"/>
              </a:rPr>
              <a:t>Leads others</a:t>
            </a:r>
            <a:r>
              <a:rPr lang="en-US" sz="1800" b="1" dirty="0">
                <a:latin typeface="Arial" charset="0"/>
              </a:rPr>
              <a:t>….</a:t>
            </a:r>
          </a:p>
          <a:p>
            <a:pPr marL="344488" indent="-344488">
              <a:spcBef>
                <a:spcPts val="0"/>
              </a:spcBef>
              <a:spcAft>
                <a:spcPct val="50000"/>
              </a:spcAft>
              <a:buFont typeface="Wingdings 3" pitchFamily="18" charset="2"/>
              <a:buBlip>
                <a:blip r:embed="rId3"/>
              </a:buBlip>
            </a:pPr>
            <a:r>
              <a:rPr lang="en-US" sz="1800" b="1" dirty="0">
                <a:solidFill>
                  <a:srgbClr val="FF0000"/>
                </a:solidFill>
                <a:latin typeface="Arial" charset="0"/>
              </a:rPr>
              <a:t>The Unit:</a:t>
            </a:r>
            <a:r>
              <a:rPr lang="en-US" sz="1800" b="1" dirty="0">
                <a:latin typeface="Arial" charset="0"/>
              </a:rPr>
              <a:t> </a:t>
            </a:r>
            <a:r>
              <a:rPr lang="en-US" sz="1800" b="1" u="sng" dirty="0">
                <a:latin typeface="Arial" charset="0"/>
              </a:rPr>
              <a:t>Provides mentorship</a:t>
            </a:r>
            <a:r>
              <a:rPr lang="en-US" sz="1800" b="1" dirty="0">
                <a:latin typeface="Arial" charset="0"/>
              </a:rPr>
              <a:t> so that the Scout can do his very best at planning and executing this requirement.</a:t>
            </a:r>
          </a:p>
          <a:p>
            <a:pPr marL="344488" indent="-344488">
              <a:spcBef>
                <a:spcPts val="0"/>
              </a:spcBef>
              <a:spcAft>
                <a:spcPct val="50000"/>
              </a:spcAft>
              <a:buFont typeface="Wingdings 3" pitchFamily="18" charset="2"/>
              <a:buBlip>
                <a:blip r:embed="rId3"/>
              </a:buBlip>
            </a:pPr>
            <a:r>
              <a:rPr lang="en-US" sz="1800" b="1" dirty="0">
                <a:solidFill>
                  <a:srgbClr val="FF0000"/>
                </a:solidFill>
                <a:latin typeface="Arial" charset="0"/>
              </a:rPr>
              <a:t>The District:</a:t>
            </a:r>
            <a:r>
              <a:rPr lang="en-US" sz="1800" b="1" dirty="0">
                <a:latin typeface="Arial" charset="0"/>
              </a:rPr>
              <a:t> Reviews the ESSP Proposal for Community Benefit, Leadership Opportunity commensurate with the rank of Eagle Scout, and the candidate’s understanding of further planning.  And </a:t>
            </a:r>
            <a:r>
              <a:rPr lang="en-US" sz="1800" b="1" u="sng" dirty="0">
                <a:latin typeface="Arial" charset="0"/>
              </a:rPr>
              <a:t>approves the proposal</a:t>
            </a:r>
            <a:r>
              <a:rPr lang="en-US" sz="1800" b="1" dirty="0">
                <a:latin typeface="Arial" charset="0"/>
              </a:rPr>
              <a:t> when it is ready.</a:t>
            </a:r>
          </a:p>
          <a:p>
            <a:pPr marL="344488" indent="-344488">
              <a:spcBef>
                <a:spcPts val="0"/>
              </a:spcBef>
              <a:spcAft>
                <a:spcPct val="50000"/>
              </a:spcAft>
              <a:buFont typeface="Wingdings 3" pitchFamily="18" charset="2"/>
              <a:buBlip>
                <a:blip r:embed="rId3"/>
              </a:buBlip>
            </a:pPr>
            <a:r>
              <a:rPr lang="en-US" sz="1800" b="1" dirty="0">
                <a:latin typeface="Arial" charset="0"/>
              </a:rPr>
              <a:t>All of the Scouting methods, training, experience, and YOUR skill are being “tested” by this requirement. </a:t>
            </a:r>
          </a:p>
        </p:txBody>
      </p:sp>
      <p:sp>
        <p:nvSpPr>
          <p:cNvPr id="10244" name="Text Box 5"/>
          <p:cNvSpPr txBox="1">
            <a:spLocks noChangeArrowheads="1"/>
          </p:cNvSpPr>
          <p:nvPr/>
        </p:nvSpPr>
        <p:spPr bwMode="auto">
          <a:xfrm>
            <a:off x="1676400" y="1030575"/>
            <a:ext cx="746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1800"/>
              </a:lnSpc>
            </a:pPr>
            <a:r>
              <a:rPr lang="en-US" sz="2000" dirty="0">
                <a:solidFill>
                  <a:schemeClr val="accent2"/>
                </a:solidFill>
                <a:latin typeface="Tahoma" pitchFamily="34" charset="0"/>
                <a:cs typeface="Tahoma" pitchFamily="34" charset="0"/>
              </a:rPr>
              <a:t>While a Life Scout,</a:t>
            </a:r>
            <a:r>
              <a:rPr lang="en-US" sz="2000" b="1" dirty="0">
                <a:solidFill>
                  <a:schemeClr val="accent2"/>
                </a:solidFill>
                <a:latin typeface="Tahoma" pitchFamily="34" charset="0"/>
                <a:cs typeface="Tahoma" pitchFamily="34" charset="0"/>
              </a:rPr>
              <a:t> plan, develop, and give leadership to others in a service project </a:t>
            </a:r>
            <a:r>
              <a:rPr lang="en-US" sz="2000" dirty="0">
                <a:solidFill>
                  <a:schemeClr val="accent2"/>
                </a:solidFill>
                <a:latin typeface="Tahoma" pitchFamily="34" charset="0"/>
                <a:cs typeface="Tahoma" pitchFamily="34" charset="0"/>
              </a:rPr>
              <a:t>helpful to any religious institution, any school, or your community. (The project must benefit an organization other than the BSA.) A project proposal must</a:t>
            </a:r>
            <a:endParaRPr lang="en-US" sz="2000" b="1" dirty="0">
              <a:solidFill>
                <a:schemeClr val="accent2"/>
              </a:solidFill>
              <a:latin typeface="Tahoma" pitchFamily="34" charset="0"/>
              <a:cs typeface="Tahoma" pitchFamily="34" charset="0"/>
            </a:endParaRPr>
          </a:p>
        </p:txBody>
      </p:sp>
      <p:sp>
        <p:nvSpPr>
          <p:cNvPr id="5" name="Text Box 5"/>
          <p:cNvSpPr txBox="1">
            <a:spLocks noChangeArrowheads="1"/>
          </p:cNvSpPr>
          <p:nvPr/>
        </p:nvSpPr>
        <p:spPr bwMode="auto">
          <a:xfrm>
            <a:off x="228600" y="1981200"/>
            <a:ext cx="8763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ts val="1800"/>
              </a:lnSpc>
            </a:pPr>
            <a:r>
              <a:rPr lang="en-US" sz="2000" dirty="0">
                <a:solidFill>
                  <a:schemeClr val="accent2"/>
                </a:solidFill>
                <a:latin typeface="Tahoma" pitchFamily="34" charset="0"/>
                <a:cs typeface="Tahoma" pitchFamily="34" charset="0"/>
              </a:rPr>
              <a:t>be approved by the organization benefiting from the effort, your unit leader and unit committee, and the council or district before you start. </a:t>
            </a:r>
            <a:r>
              <a:rPr lang="en-US" sz="1400" dirty="0">
                <a:solidFill>
                  <a:schemeClr val="accent2"/>
                </a:solidFill>
                <a:latin typeface="Tahoma" pitchFamily="34" charset="0"/>
                <a:cs typeface="Tahoma" pitchFamily="34" charset="0"/>
              </a:rPr>
              <a:t>You must use the Eagle Scout Workbook 2023a – 2/23, in meeting this requirement. (To learn more about the Eagle Scout service project, see the </a:t>
            </a:r>
            <a:r>
              <a:rPr lang="en-US" sz="1400" i="1" dirty="0">
                <a:solidFill>
                  <a:schemeClr val="accent2"/>
                </a:solidFill>
                <a:latin typeface="Tahoma" pitchFamily="34" charset="0"/>
                <a:cs typeface="Tahoma" pitchFamily="34" charset="0"/>
              </a:rPr>
              <a:t>Guide to Advancement</a:t>
            </a:r>
            <a:r>
              <a:rPr lang="en-US" sz="1400" dirty="0">
                <a:solidFill>
                  <a:schemeClr val="accent2"/>
                </a:solidFill>
                <a:latin typeface="Tahoma" pitchFamily="34" charset="0"/>
                <a:cs typeface="Tahoma" pitchFamily="34" charset="0"/>
              </a:rPr>
              <a:t>, section 9)</a:t>
            </a:r>
            <a:endParaRPr lang="en-US" sz="2000" b="1" dirty="0">
              <a:solidFill>
                <a:schemeClr val="accent2"/>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subTnLst>
                                    <p:animClr clrSpc="rgb" dir="cw">
                                      <p:cBhvr override="childStyle">
                                        <p:cTn dur="1" fill="hold" display="0" masterRel="nextClick" afterEffect="1"/>
                                        <p:tgtEl>
                                          <p:spTgt spid="62467">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500"/>
                                        <p:tgtEl>
                                          <p:spTgt spid="62467">
                                            <p:txEl>
                                              <p:pRg st="1" end="1"/>
                                            </p:txEl>
                                          </p:spTgt>
                                        </p:tgtEl>
                                      </p:cBhvr>
                                    </p:animEffect>
                                  </p:childTnLst>
                                  <p:subTnLst>
                                    <p:animClr clrSpc="rgb" dir="cw">
                                      <p:cBhvr override="childStyle">
                                        <p:cTn dur="1" fill="hold" display="0" masterRel="nextClick" afterEffect="1"/>
                                        <p:tgtEl>
                                          <p:spTgt spid="62467">
                                            <p:txEl>
                                              <p:pRg st="1" end="1"/>
                                            </p:txEl>
                                          </p:spTgt>
                                        </p:tgtEl>
                                        <p:attrNameLst>
                                          <p:attrName>ppt_c</p:attrName>
                                        </p:attrNameLst>
                                      </p:cBhvr>
                                      <p:to>
                                        <a:srgbClr val="5F5F5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500"/>
                                        <p:tgtEl>
                                          <p:spTgt spid="62467">
                                            <p:txEl>
                                              <p:pRg st="2" end="2"/>
                                            </p:txEl>
                                          </p:spTgt>
                                        </p:tgtEl>
                                      </p:cBhvr>
                                    </p:animEffect>
                                  </p:childTnLst>
                                  <p:subTnLst>
                                    <p:animClr clrSpc="rgb" dir="cw">
                                      <p:cBhvr override="childStyle">
                                        <p:cTn dur="1" fill="hold" display="0" masterRel="nextClick" afterEffect="1"/>
                                        <p:tgtEl>
                                          <p:spTgt spid="62467">
                                            <p:txEl>
                                              <p:pRg st="2" end="2"/>
                                            </p:txEl>
                                          </p:spTgt>
                                        </p:tgtEl>
                                        <p:attrNameLst>
                                          <p:attrName>ppt_c</p:attrName>
                                        </p:attrNameLst>
                                      </p:cBhvr>
                                      <p:to>
                                        <a:srgbClr val="5F5F5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500"/>
                                        <p:tgtEl>
                                          <p:spTgt spid="62467">
                                            <p:txEl>
                                              <p:pRg st="3" end="3"/>
                                            </p:txEl>
                                          </p:spTgt>
                                        </p:tgtEl>
                                      </p:cBhvr>
                                    </p:animEffect>
                                  </p:childTnLst>
                                  <p:subTnLst>
                                    <p:animClr clrSpc="rgb" dir="cw">
                                      <p:cBhvr override="childStyle">
                                        <p:cTn dur="1" fill="hold" display="0" masterRel="nextClick" afterEffect="1"/>
                                        <p:tgtEl>
                                          <p:spTgt spid="62467">
                                            <p:txEl>
                                              <p:pRg st="3" end="3"/>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5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76400" y="228600"/>
            <a:ext cx="7391400" cy="1384300"/>
          </a:xfrm>
        </p:spPr>
        <p:txBody>
          <a:bodyPr/>
          <a:lstStyle/>
          <a:p>
            <a:pPr marL="117475" algn="l">
              <a:defRPr/>
            </a:pPr>
            <a:r>
              <a:rPr lang="en-US" sz="4000" u="sng" dirty="0"/>
              <a:t>Eagle Scout Service Project</a:t>
            </a:r>
          </a:p>
        </p:txBody>
      </p:sp>
      <p:sp>
        <p:nvSpPr>
          <p:cNvPr id="25603" name="Rectangle 3"/>
          <p:cNvSpPr>
            <a:spLocks noGrp="1" noChangeArrowheads="1"/>
          </p:cNvSpPr>
          <p:nvPr>
            <p:ph type="body" idx="1"/>
          </p:nvPr>
        </p:nvSpPr>
        <p:spPr>
          <a:xfrm>
            <a:off x="152400" y="1905000"/>
            <a:ext cx="8839200" cy="4724400"/>
          </a:xfrm>
        </p:spPr>
        <p:txBody>
          <a:bodyPr/>
          <a:lstStyle/>
          <a:p>
            <a:pPr>
              <a:spcAft>
                <a:spcPct val="20000"/>
              </a:spcAft>
              <a:buClr>
                <a:schemeClr val="accent2"/>
              </a:buClr>
              <a:buSzPct val="70000"/>
            </a:pPr>
            <a:r>
              <a:rPr lang="en-US" sz="1700" b="1" dirty="0"/>
              <a:t>Must benefit religious institute, any school, charity, or your community. NOT BSA</a:t>
            </a:r>
          </a:p>
          <a:p>
            <a:pPr>
              <a:spcAft>
                <a:spcPct val="20000"/>
              </a:spcAft>
              <a:buClr>
                <a:schemeClr val="accent2"/>
              </a:buClr>
              <a:buSzPct val="70000"/>
            </a:pPr>
            <a:r>
              <a:rPr lang="en-US" sz="1700" b="1" u="sng" dirty="0"/>
              <a:t>May NOT be a “fund raiser”</a:t>
            </a:r>
          </a:p>
          <a:p>
            <a:pPr lvl="1">
              <a:spcAft>
                <a:spcPct val="20000"/>
              </a:spcAft>
              <a:buClr>
                <a:schemeClr val="accent2"/>
              </a:buClr>
              <a:buSzPct val="70000"/>
            </a:pPr>
            <a:r>
              <a:rPr lang="en-US" sz="1700" b="1" dirty="0"/>
              <a:t>Fund-raising is permitted only for securing materials needed to carry out the project.</a:t>
            </a:r>
          </a:p>
          <a:p>
            <a:pPr lvl="1">
              <a:spcAft>
                <a:spcPct val="20000"/>
              </a:spcAft>
              <a:buClr>
                <a:schemeClr val="accent2"/>
              </a:buClr>
              <a:buSzPct val="70000"/>
            </a:pPr>
            <a:r>
              <a:rPr lang="en-US" sz="1700" b="1" dirty="0"/>
              <a:t>Donors to projects must be made aware of what entity is benefiting from the project, and that it clearly is not the Boy Scouts of America.</a:t>
            </a:r>
          </a:p>
          <a:p>
            <a:pPr lvl="1">
              <a:spcAft>
                <a:spcPct val="20000"/>
              </a:spcAft>
              <a:buClr>
                <a:schemeClr val="accent2"/>
              </a:buClr>
              <a:buSzPct val="70000"/>
            </a:pPr>
            <a:r>
              <a:rPr lang="en-US" sz="1700" b="1" dirty="0"/>
              <a:t>Any funds raised for a project and not used for the purchase of project materials must go to the beneficiary. </a:t>
            </a:r>
          </a:p>
          <a:p>
            <a:pPr lvl="1">
              <a:spcAft>
                <a:spcPct val="20000"/>
              </a:spcAft>
              <a:buClr>
                <a:schemeClr val="accent2"/>
              </a:buClr>
              <a:buSzPct val="70000"/>
            </a:pPr>
            <a:r>
              <a:rPr lang="en-US" sz="1700" b="1" dirty="0"/>
              <a:t>A Scout is thrifty… they help to pay their own way</a:t>
            </a:r>
          </a:p>
          <a:p>
            <a:pPr>
              <a:spcAft>
                <a:spcPct val="20000"/>
              </a:spcAft>
              <a:buClr>
                <a:schemeClr val="accent2"/>
              </a:buClr>
              <a:buSzPct val="70000"/>
            </a:pPr>
            <a:r>
              <a:rPr lang="en-US" sz="1700" b="1" dirty="0"/>
              <a:t>Must be planned and carried out by one Scout - no joint projects</a:t>
            </a:r>
          </a:p>
          <a:p>
            <a:pPr>
              <a:spcAft>
                <a:spcPct val="20000"/>
              </a:spcAft>
              <a:buClr>
                <a:schemeClr val="accent2"/>
              </a:buClr>
              <a:buSzPct val="70000"/>
            </a:pPr>
            <a:r>
              <a:rPr lang="en-US" sz="1700" b="1" dirty="0"/>
              <a:t>Can take 3-12 months to complete - plan ahead!  </a:t>
            </a:r>
            <a:r>
              <a:rPr lang="en-US" sz="1700" b="1" dirty="0">
                <a:solidFill>
                  <a:srgbClr val="FF0000"/>
                </a:solidFill>
              </a:rPr>
              <a:t>A key lesson most candidates learn is that they can’t control other people’s schedules</a:t>
            </a:r>
          </a:p>
          <a:p>
            <a:pPr>
              <a:spcAft>
                <a:spcPct val="20000"/>
              </a:spcAft>
              <a:buClr>
                <a:schemeClr val="accent2"/>
              </a:buClr>
              <a:buSzPct val="70000"/>
            </a:pPr>
            <a:r>
              <a:rPr lang="en-US" sz="1700" b="1" dirty="0"/>
              <a:t>Must take place while a Life Scout</a:t>
            </a:r>
          </a:p>
        </p:txBody>
      </p:sp>
      <p:sp>
        <p:nvSpPr>
          <p:cNvPr id="4" name="Rectangle 3"/>
          <p:cNvSpPr txBox="1">
            <a:spLocks noChangeArrowheads="1"/>
          </p:cNvSpPr>
          <p:nvPr/>
        </p:nvSpPr>
        <p:spPr bwMode="auto">
          <a:xfrm>
            <a:off x="1600200" y="1219200"/>
            <a:ext cx="754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628" tIns="41315" rIns="82628" bIns="41315" numCol="1" anchor="t" anchorCtr="0" compatLnSpc="1">
            <a:prstTxWarp prst="textNoShape">
              <a:avLst/>
            </a:prstTxWarp>
          </a:bodyPr>
          <a:lstStyle>
            <a:lvl1pPr marL="307975" indent="-307975" algn="l" defTabSz="820738" rtl="0" eaLnBrk="0" fontAlgn="base" hangingPunct="0">
              <a:spcBef>
                <a:spcPct val="20000"/>
              </a:spcBef>
              <a:spcAft>
                <a:spcPct val="0"/>
              </a:spcAft>
              <a:buFont typeface="Wingdings 3" pitchFamily="18" charset="2"/>
              <a:buBlip>
                <a:blip r:embed="rId3"/>
              </a:buBlip>
              <a:defRPr sz="29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Wingdings 3" pitchFamily="18" charset="2"/>
              <a:buBlip>
                <a:blip r:embed="rId3"/>
              </a:buBlip>
              <a:defRPr sz="2500">
                <a:solidFill>
                  <a:schemeClr val="tx1"/>
                </a:solidFill>
                <a:latin typeface="+mn-lt"/>
              </a:defRPr>
            </a:lvl2pPr>
            <a:lvl3pPr marL="1025525" indent="-204788" algn="l" defTabSz="820738" rtl="0" eaLnBrk="0" fontAlgn="base" hangingPunct="0">
              <a:spcBef>
                <a:spcPct val="20000"/>
              </a:spcBef>
              <a:spcAft>
                <a:spcPct val="0"/>
              </a:spcAft>
              <a:buFont typeface="Wingdings 3" pitchFamily="18" charset="2"/>
              <a:buBlip>
                <a:blip r:embed="rId3"/>
              </a:buBlip>
              <a:defRPr sz="2200">
                <a:solidFill>
                  <a:schemeClr val="tx1"/>
                </a:solidFill>
                <a:latin typeface="+mn-lt"/>
              </a:defRPr>
            </a:lvl3pPr>
            <a:lvl4pPr marL="1436688" indent="-206375"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4pPr>
            <a:lvl5pPr marL="18462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5pPr>
            <a:lvl6pPr marL="23034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6pPr>
            <a:lvl7pPr marL="27606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7pPr>
            <a:lvl8pPr marL="32178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8pPr>
            <a:lvl9pPr marL="36750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9pPr>
          </a:lstStyle>
          <a:p>
            <a:pPr>
              <a:spcAft>
                <a:spcPct val="20000"/>
              </a:spcAft>
              <a:buClr>
                <a:schemeClr val="accent2"/>
              </a:buClr>
              <a:buSzPct val="70000"/>
            </a:pPr>
            <a:r>
              <a:rPr lang="en-US" sz="1800" b="1" kern="0" dirty="0"/>
              <a:t>Cannot be routine labor or benefit a commercial business and have an opportunity for Planning, Development and Leadership.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subTnLst>
                                    <p:animClr clrSpc="rgb" dir="cw">
                                      <p:cBhvr override="childStyle">
                                        <p:cTn dur="1" fill="hold" display="0" masterRel="nextClick" afterEffect="1"/>
                                        <p:tgtEl>
                                          <p:spTgt spid="25603">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subTnLst>
                                    <p:animClr clrSpc="rgb" dir="cw">
                                      <p:cBhvr override="childStyle">
                                        <p:cTn dur="1" fill="hold" display="0" masterRel="nextClick" afterEffect="1"/>
                                        <p:tgtEl>
                                          <p:spTgt spid="25603">
                                            <p:txEl>
                                              <p:pRg st="1" end="1"/>
                                            </p:txEl>
                                          </p:spTgt>
                                        </p:tgtEl>
                                        <p:attrNameLst>
                                          <p:attrName>ppt_c</p:attrName>
                                        </p:attrNameLst>
                                      </p:cBhvr>
                                      <p:to>
                                        <a:srgbClr val="5F5F5F"/>
                                      </p:to>
                                    </p:animClr>
                                  </p:subTnLst>
                                </p:cTn>
                              </p:par>
                              <p:par>
                                <p:cTn id="13" presetID="10" presetClass="entr" presetSubtype="0"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500"/>
                                        <p:tgtEl>
                                          <p:spTgt spid="25603">
                                            <p:txEl>
                                              <p:pRg st="2" end="2"/>
                                            </p:txEl>
                                          </p:spTgt>
                                        </p:tgtEl>
                                      </p:cBhvr>
                                    </p:animEffect>
                                  </p:childTnLst>
                                  <p:subTnLst>
                                    <p:animClr clrSpc="rgb" dir="cw">
                                      <p:cBhvr override="childStyle">
                                        <p:cTn dur="1" fill="hold" display="0" masterRel="nextClick" afterEffect="1"/>
                                        <p:tgtEl>
                                          <p:spTgt spid="25603">
                                            <p:txEl>
                                              <p:pRg st="2" end="2"/>
                                            </p:txEl>
                                          </p:spTgt>
                                        </p:tgtEl>
                                        <p:attrNameLst>
                                          <p:attrName>ppt_c</p:attrName>
                                        </p:attrNameLst>
                                      </p:cBhvr>
                                      <p:to>
                                        <a:srgbClr val="5F5F5F"/>
                                      </p:to>
                                    </p:animClr>
                                  </p:subTnLst>
                                </p:cTn>
                              </p:par>
                              <p:par>
                                <p:cTn id="16" presetID="10" presetClass="entr" presetSubtype="0" fill="hold" grpId="0"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fade">
                                      <p:cBhvr>
                                        <p:cTn id="18" dur="500"/>
                                        <p:tgtEl>
                                          <p:spTgt spid="25603">
                                            <p:txEl>
                                              <p:pRg st="3" end="3"/>
                                            </p:txEl>
                                          </p:spTgt>
                                        </p:tgtEl>
                                      </p:cBhvr>
                                    </p:animEffect>
                                  </p:childTnLst>
                                  <p:subTnLst>
                                    <p:animClr clrSpc="rgb" dir="cw">
                                      <p:cBhvr override="childStyle">
                                        <p:cTn dur="1" fill="hold" display="0" masterRel="nextClick" afterEffect="1"/>
                                        <p:tgtEl>
                                          <p:spTgt spid="25603">
                                            <p:txEl>
                                              <p:pRg st="3" end="3"/>
                                            </p:txEl>
                                          </p:spTgt>
                                        </p:tgtEl>
                                        <p:attrNameLst>
                                          <p:attrName>ppt_c</p:attrName>
                                        </p:attrNameLst>
                                      </p:cBhvr>
                                      <p:to>
                                        <a:srgbClr val="5F5F5F"/>
                                      </p:to>
                                    </p:animClr>
                                  </p:subTnLst>
                                </p:cTn>
                              </p:par>
                              <p:par>
                                <p:cTn id="19" presetID="10" presetClass="entr" presetSubtype="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500"/>
                                        <p:tgtEl>
                                          <p:spTgt spid="25603">
                                            <p:txEl>
                                              <p:pRg st="4" end="4"/>
                                            </p:txEl>
                                          </p:spTgt>
                                        </p:tgtEl>
                                      </p:cBhvr>
                                    </p:animEffect>
                                  </p:childTnLst>
                                  <p:subTnLst>
                                    <p:animClr clrSpc="rgb" dir="cw">
                                      <p:cBhvr override="childStyle">
                                        <p:cTn dur="1" fill="hold" display="0" masterRel="nextClick" afterEffect="1"/>
                                        <p:tgtEl>
                                          <p:spTgt spid="25603">
                                            <p:txEl>
                                              <p:pRg st="4" end="4"/>
                                            </p:txEl>
                                          </p:spTgt>
                                        </p:tgtEl>
                                        <p:attrNameLst>
                                          <p:attrName>ppt_c</p:attrName>
                                        </p:attrNameLst>
                                      </p:cBhvr>
                                      <p:to>
                                        <a:srgbClr val="5F5F5F"/>
                                      </p:to>
                                    </p:animClr>
                                  </p:subTnLst>
                                </p:cTn>
                              </p:par>
                              <p:par>
                                <p:cTn id="22" presetID="10" presetClass="entr" presetSubtype="0" fill="hold" grpId="0"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fade">
                                      <p:cBhvr>
                                        <p:cTn id="24" dur="500"/>
                                        <p:tgtEl>
                                          <p:spTgt spid="25603">
                                            <p:txEl>
                                              <p:pRg st="5" end="5"/>
                                            </p:txEl>
                                          </p:spTgt>
                                        </p:tgtEl>
                                      </p:cBhvr>
                                    </p:animEffect>
                                  </p:childTnLst>
                                  <p:subTnLst>
                                    <p:animClr clrSpc="rgb" dir="cw">
                                      <p:cBhvr override="childStyle">
                                        <p:cTn dur="1" fill="hold" display="0" masterRel="nextClick" afterEffect="1"/>
                                        <p:tgtEl>
                                          <p:spTgt spid="25603">
                                            <p:txEl>
                                              <p:pRg st="5" end="5"/>
                                            </p:txEl>
                                          </p:spTgt>
                                        </p:tgtEl>
                                        <p:attrNameLst>
                                          <p:attrName>ppt_c</p:attrName>
                                        </p:attrNameLst>
                                      </p:cBhvr>
                                      <p:to>
                                        <a:srgbClr val="5F5F5F"/>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603">
                                            <p:txEl>
                                              <p:pRg st="6" end="6"/>
                                            </p:txEl>
                                          </p:spTgt>
                                        </p:tgtEl>
                                        <p:attrNameLst>
                                          <p:attrName>style.visibility</p:attrName>
                                        </p:attrNameLst>
                                      </p:cBhvr>
                                      <p:to>
                                        <p:strVal val="visible"/>
                                      </p:to>
                                    </p:set>
                                    <p:animEffect transition="in" filter="fade">
                                      <p:cBhvr>
                                        <p:cTn id="29" dur="500"/>
                                        <p:tgtEl>
                                          <p:spTgt spid="25603">
                                            <p:txEl>
                                              <p:pRg st="6" end="6"/>
                                            </p:txEl>
                                          </p:spTgt>
                                        </p:tgtEl>
                                      </p:cBhvr>
                                    </p:animEffect>
                                  </p:childTnLst>
                                  <p:subTnLst>
                                    <p:animClr clrSpc="rgb" dir="cw">
                                      <p:cBhvr override="childStyle">
                                        <p:cTn dur="1" fill="hold" display="0" masterRel="nextClick" afterEffect="1"/>
                                        <p:tgtEl>
                                          <p:spTgt spid="25603">
                                            <p:txEl>
                                              <p:pRg st="6" end="6"/>
                                            </p:txEl>
                                          </p:spTgt>
                                        </p:tgtEl>
                                        <p:attrNameLst>
                                          <p:attrName>ppt_c</p:attrName>
                                        </p:attrNameLst>
                                      </p:cBhvr>
                                      <p:to>
                                        <a:srgbClr val="5F5F5F"/>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fade">
                                      <p:cBhvr>
                                        <p:cTn id="34" dur="500"/>
                                        <p:tgtEl>
                                          <p:spTgt spid="25603">
                                            <p:txEl>
                                              <p:pRg st="7" end="7"/>
                                            </p:txEl>
                                          </p:spTgt>
                                        </p:tgtEl>
                                      </p:cBhvr>
                                    </p:animEffect>
                                  </p:childTnLst>
                                  <p:subTnLst>
                                    <p:animClr clrSpc="rgb" dir="cw">
                                      <p:cBhvr override="childStyle">
                                        <p:cTn dur="1" fill="hold" display="0" masterRel="nextClick" afterEffect="1"/>
                                        <p:tgtEl>
                                          <p:spTgt spid="25603">
                                            <p:txEl>
                                              <p:pRg st="7" end="7"/>
                                            </p:txEl>
                                          </p:spTgt>
                                        </p:tgtEl>
                                        <p:attrNameLst>
                                          <p:attrName>ppt_c</p:attrName>
                                        </p:attrNameLst>
                                      </p:cBhvr>
                                      <p:to>
                                        <a:srgbClr val="5F5F5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603">
                                            <p:txEl>
                                              <p:pRg st="8" end="8"/>
                                            </p:txEl>
                                          </p:spTgt>
                                        </p:tgtEl>
                                        <p:attrNameLst>
                                          <p:attrName>style.visibility</p:attrName>
                                        </p:attrNameLst>
                                      </p:cBhvr>
                                      <p:to>
                                        <p:strVal val="visible"/>
                                      </p:to>
                                    </p:set>
                                    <p:animEffect transition="in" filter="fade">
                                      <p:cBhvr>
                                        <p:cTn id="39" dur="500"/>
                                        <p:tgtEl>
                                          <p:spTgt spid="2560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33400"/>
            <a:ext cx="2667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1676400" y="76200"/>
            <a:ext cx="7467600" cy="838200"/>
          </a:xfrm>
        </p:spPr>
        <p:txBody>
          <a:bodyPr lIns="0" tIns="0" rIns="0" bIns="0" anchor="t"/>
          <a:lstStyle/>
          <a:p>
            <a:pPr marL="117475" algn="l" defTabSz="409575">
              <a:defRPr/>
            </a:pPr>
            <a:r>
              <a:rPr lang="en-US" sz="4000" u="sng" dirty="0"/>
              <a:t>ESSP - Overall Process</a:t>
            </a:r>
          </a:p>
        </p:txBody>
      </p:sp>
      <p:sp>
        <p:nvSpPr>
          <p:cNvPr id="14339" name="Rectangle 3"/>
          <p:cNvSpPr>
            <a:spLocks noGrp="1" noChangeArrowheads="1"/>
          </p:cNvSpPr>
          <p:nvPr>
            <p:ph type="body" idx="1"/>
          </p:nvPr>
        </p:nvSpPr>
        <p:spPr>
          <a:xfrm>
            <a:off x="266700" y="1676400"/>
            <a:ext cx="8610600" cy="4876800"/>
          </a:xfrm>
          <a:noFill/>
        </p:spPr>
        <p:txBody>
          <a:bodyPr lIns="0" tIns="0" rIns="0" bIns="0"/>
          <a:lstStyle/>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700" b="1" dirty="0">
                <a:solidFill>
                  <a:srgbClr val="000000"/>
                </a:solidFill>
                <a:latin typeface="Tahoma" pitchFamily="34" charset="0"/>
              </a:rPr>
              <a:t>Generate 2-3 possible ideas (internet, previous projects, leaders, interest or passion of Scout, religious organization, troop sponsor)</a:t>
            </a:r>
          </a:p>
          <a:p>
            <a:pPr marL="187325" indent="-187325" defTabSz="409575">
              <a:lnSpc>
                <a:spcPct val="90000"/>
              </a:lnSpc>
              <a:spcBef>
                <a:spcPts val="300"/>
              </a:spcBef>
              <a:spcAft>
                <a:spcPts val="0"/>
              </a:spcAft>
              <a:buClr>
                <a:schemeClr val="accent2"/>
              </a:buClr>
              <a:buSzPct val="70000"/>
              <a:buFont typeface="Wingdings" pitchFamily="2" charset="2"/>
              <a:buBlip>
                <a:blip r:embed="rId4"/>
              </a:buBlip>
            </a:pPr>
            <a:r>
              <a:rPr lang="en-US" sz="1700" b="1" dirty="0">
                <a:solidFill>
                  <a:srgbClr val="000000"/>
                </a:solidFill>
                <a:latin typeface="Tahoma" pitchFamily="34" charset="0"/>
              </a:rPr>
              <a:t>Discuss ideas with your Unit Leader, Coach, Mentor, and Beneficiary Rep</a:t>
            </a:r>
          </a:p>
          <a:p>
            <a:pPr marL="628650" lvl="1" indent="-219075" defTabSz="409575">
              <a:lnSpc>
                <a:spcPct val="90000"/>
              </a:lnSpc>
              <a:spcBef>
                <a:spcPts val="300"/>
              </a:spcBef>
              <a:spcAft>
                <a:spcPts val="0"/>
              </a:spcAft>
              <a:buClr>
                <a:schemeClr val="accent2"/>
              </a:buClr>
              <a:buSzPct val="70000"/>
              <a:buFont typeface="Wingdings" pitchFamily="2" charset="2"/>
              <a:buBlip>
                <a:blip r:embed="rId4"/>
              </a:buBlip>
            </a:pPr>
            <a:r>
              <a:rPr lang="en-US" sz="1600" b="1" dirty="0">
                <a:solidFill>
                  <a:srgbClr val="000000"/>
                </a:solidFill>
                <a:latin typeface="Tahoma" pitchFamily="34" charset="0"/>
              </a:rPr>
              <a:t>Consider Leadership Opportunity, Community Value and Project Scope</a:t>
            </a:r>
          </a:p>
          <a:p>
            <a:pPr marL="628650" lvl="1" indent="-219075" defTabSz="409575">
              <a:lnSpc>
                <a:spcPct val="90000"/>
              </a:lnSpc>
              <a:spcBef>
                <a:spcPts val="300"/>
              </a:spcBef>
              <a:spcAft>
                <a:spcPts val="600"/>
              </a:spcAft>
              <a:buClr>
                <a:schemeClr val="accent2"/>
              </a:buClr>
              <a:buSzPct val="70000"/>
              <a:buFont typeface="Wingdings" pitchFamily="2" charset="2"/>
              <a:buBlip>
                <a:blip r:embed="rId4"/>
              </a:buBlip>
            </a:pPr>
            <a:r>
              <a:rPr lang="en-US" sz="1600" b="1" dirty="0">
                <a:solidFill>
                  <a:srgbClr val="000000"/>
                </a:solidFill>
                <a:latin typeface="Tahoma" pitchFamily="34" charset="0"/>
              </a:rPr>
              <a:t>Obtain initial approval from Unit Leadership &amp; </a:t>
            </a:r>
            <a:r>
              <a:rPr lang="en-US" sz="1600" b="1" u="sng" dirty="0">
                <a:solidFill>
                  <a:srgbClr val="000000"/>
                </a:solidFill>
                <a:latin typeface="Tahoma" pitchFamily="34" charset="0"/>
              </a:rPr>
              <a:t>Beneficiary</a:t>
            </a:r>
          </a:p>
          <a:p>
            <a:pPr marL="187325" indent="-187325" defTabSz="409575">
              <a:lnSpc>
                <a:spcPct val="90000"/>
              </a:lnSpc>
              <a:spcBef>
                <a:spcPts val="300"/>
              </a:spcBef>
              <a:spcAft>
                <a:spcPts val="0"/>
              </a:spcAft>
              <a:buClr>
                <a:schemeClr val="accent2"/>
              </a:buClr>
              <a:buSzPct val="70000"/>
              <a:buFont typeface="Wingdings" pitchFamily="2" charset="2"/>
              <a:buBlip>
                <a:blip r:embed="rId4"/>
              </a:buBlip>
            </a:pPr>
            <a:r>
              <a:rPr lang="en-US" sz="1700" b="1" dirty="0">
                <a:solidFill>
                  <a:srgbClr val="000000"/>
                </a:solidFill>
                <a:latin typeface="Tahoma" pitchFamily="34" charset="0"/>
              </a:rPr>
              <a:t>Put together a project PROPOSAL</a:t>
            </a:r>
          </a:p>
          <a:p>
            <a:pPr marL="631825" lvl="1" indent="-187325" defTabSz="409575">
              <a:lnSpc>
                <a:spcPct val="90000"/>
              </a:lnSpc>
              <a:spcBef>
                <a:spcPts val="300"/>
              </a:spcBef>
              <a:spcAft>
                <a:spcPts val="0"/>
              </a:spcAft>
              <a:buClr>
                <a:schemeClr val="accent2"/>
              </a:buClr>
              <a:buSzPct val="70000"/>
              <a:buFont typeface="Wingdings" pitchFamily="2" charset="2"/>
              <a:buBlip>
                <a:blip r:embed="rId4"/>
              </a:buBlip>
            </a:pPr>
            <a:r>
              <a:rPr lang="en-US" sz="1600" b="1" dirty="0">
                <a:solidFill>
                  <a:srgbClr val="000000"/>
                </a:solidFill>
                <a:latin typeface="Tahoma" pitchFamily="34" charset="0"/>
              </a:rPr>
              <a:t>Detail planning is not necessary prior to approval</a:t>
            </a:r>
          </a:p>
          <a:p>
            <a:pPr marL="628650" lvl="1" indent="-219075" defTabSz="409575">
              <a:lnSpc>
                <a:spcPct val="90000"/>
              </a:lnSpc>
              <a:spcBef>
                <a:spcPts val="300"/>
              </a:spcBef>
              <a:spcAft>
                <a:spcPts val="600"/>
              </a:spcAft>
              <a:buClr>
                <a:schemeClr val="accent2"/>
              </a:buClr>
              <a:buSzPct val="70000"/>
              <a:buFont typeface="Wingdings" pitchFamily="2" charset="2"/>
              <a:buBlip>
                <a:blip r:embed="rId4"/>
              </a:buBlip>
            </a:pPr>
            <a:r>
              <a:rPr lang="en-US" sz="1600" b="1" u="sng" dirty="0">
                <a:solidFill>
                  <a:srgbClr val="000000"/>
                </a:solidFill>
                <a:latin typeface="Tahoma" pitchFamily="34" charset="0"/>
              </a:rPr>
              <a:t>Must use most recent</a:t>
            </a:r>
            <a:r>
              <a:rPr lang="en-US" sz="1600" b="1" dirty="0">
                <a:solidFill>
                  <a:srgbClr val="000000"/>
                </a:solidFill>
                <a:latin typeface="Tahoma" pitchFamily="34" charset="0"/>
              </a:rPr>
              <a:t> official ESSP Workbook (2023 latest) (available on-line for Apple &amp; Windows OS, not compatible with Chromebook OS).  Use of older workbooks will be returned for resubmittal with up-to-date workbook</a:t>
            </a:r>
          </a:p>
          <a:p>
            <a:pPr marL="187325" indent="-187325" defTabSz="409575">
              <a:lnSpc>
                <a:spcPct val="90000"/>
              </a:lnSpc>
              <a:spcBef>
                <a:spcPts val="300"/>
              </a:spcBef>
              <a:spcAft>
                <a:spcPts val="0"/>
              </a:spcAft>
              <a:buClr>
                <a:schemeClr val="accent2"/>
              </a:buClr>
              <a:buSzPct val="70000"/>
              <a:buFont typeface="Wingdings" pitchFamily="2" charset="2"/>
              <a:buBlip>
                <a:blip r:embed="rId4"/>
              </a:buBlip>
            </a:pPr>
            <a:r>
              <a:rPr lang="en-US" sz="1700" b="1" dirty="0">
                <a:solidFill>
                  <a:srgbClr val="000000"/>
                </a:solidFill>
                <a:latin typeface="Tahoma" pitchFamily="34" charset="0"/>
              </a:rPr>
              <a:t>Obtain Approvals:  </a:t>
            </a:r>
            <a:r>
              <a:rPr lang="en-US" sz="1700" b="1" u="sng" dirty="0">
                <a:solidFill>
                  <a:srgbClr val="000000"/>
                </a:solidFill>
                <a:latin typeface="Tahoma" pitchFamily="34" charset="0"/>
              </a:rPr>
              <a:t>THE CANDIDATE SIGNS THEIR COMMITMENT</a:t>
            </a:r>
          </a:p>
          <a:p>
            <a:pPr marL="628650" lvl="1" indent="-219075" defTabSz="409575">
              <a:lnSpc>
                <a:spcPct val="90000"/>
              </a:lnSpc>
              <a:spcBef>
                <a:spcPts val="300"/>
              </a:spcBef>
              <a:spcAft>
                <a:spcPts val="0"/>
              </a:spcAft>
              <a:buClr>
                <a:schemeClr val="accent2"/>
              </a:buClr>
              <a:buSzPct val="70000"/>
              <a:buFont typeface="Wingdings" pitchFamily="2" charset="2"/>
              <a:buBlip>
                <a:blip r:embed="rId4"/>
              </a:buBlip>
            </a:pPr>
            <a:r>
              <a:rPr lang="en-US" sz="1600" b="1" dirty="0">
                <a:solidFill>
                  <a:srgbClr val="000000"/>
                </a:solidFill>
                <a:latin typeface="Tahoma" pitchFamily="34" charset="0"/>
              </a:rPr>
              <a:t>1) Unit Leader, 2) Unit Committee, 3) Beneficiary</a:t>
            </a:r>
          </a:p>
          <a:p>
            <a:pPr marL="628650" lvl="1" indent="-219075" defTabSz="409575">
              <a:lnSpc>
                <a:spcPct val="90000"/>
              </a:lnSpc>
              <a:spcBef>
                <a:spcPts val="300"/>
              </a:spcBef>
              <a:spcAft>
                <a:spcPts val="600"/>
              </a:spcAft>
              <a:buClr>
                <a:schemeClr val="accent2"/>
              </a:buClr>
              <a:buSzPct val="70000"/>
              <a:buFont typeface="Wingdings" pitchFamily="2" charset="2"/>
              <a:buBlip>
                <a:blip r:embed="rId4"/>
              </a:buBlip>
            </a:pPr>
            <a:r>
              <a:rPr lang="en-US" sz="1600" b="1" dirty="0">
                <a:solidFill>
                  <a:srgbClr val="000000"/>
                </a:solidFill>
                <a:latin typeface="Tahoma" pitchFamily="34" charset="0"/>
              </a:rPr>
              <a:t>4) District Advancement Committee (email to: 70Eagle279@gmail.com)</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700" b="1" dirty="0">
                <a:solidFill>
                  <a:srgbClr val="000000"/>
                </a:solidFill>
                <a:latin typeface="Tahoma" pitchFamily="34" charset="0"/>
              </a:rPr>
              <a:t>Develop the detail plan</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700" b="1" dirty="0">
                <a:solidFill>
                  <a:srgbClr val="000000"/>
                </a:solidFill>
                <a:latin typeface="Tahoma" pitchFamily="34" charset="0"/>
              </a:rPr>
              <a:t>Submit to approvers for review (not additional approval)</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700" b="1" dirty="0">
                <a:solidFill>
                  <a:srgbClr val="000000"/>
                </a:solidFill>
                <a:latin typeface="Tahoma" pitchFamily="34" charset="0"/>
              </a:rPr>
              <a:t>Execute the Plan when the unit agrees the plan is ready</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700" b="1" dirty="0">
                <a:solidFill>
                  <a:srgbClr val="000000"/>
                </a:solidFill>
                <a:latin typeface="Tahoma" pitchFamily="34" charset="0"/>
              </a:rPr>
              <a:t>Record Changes &amp; Complete ESSP Workbook</a:t>
            </a:r>
          </a:p>
        </p:txBody>
      </p:sp>
      <p:pic>
        <p:nvPicPr>
          <p:cNvPr id="1026" name="Picture 2" descr="Image result for eagle scout mentor pin">
            <a:extLst>
              <a:ext uri="{FF2B5EF4-FFF2-40B4-BE49-F238E27FC236}">
                <a16:creationId xmlns:a16="http://schemas.microsoft.com/office/drawing/2014/main" id="{6CC2D277-D0FE-4258-AD56-170C3AC2DF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299499"/>
            <a:ext cx="970321" cy="11854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rgbClr val="5F5F5F"/>
                                      </p:to>
                                    </p:animClr>
                                  </p:subTnLst>
                                </p:cTn>
                              </p:par>
                              <p:par>
                                <p:cTn id="13" presetID="10" presetClass="entr" presetSubtype="0"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500"/>
                                        <p:tgtEl>
                                          <p:spTgt spid="14339">
                                            <p:txEl>
                                              <p:pRg st="2" end="2"/>
                                            </p:txEl>
                                          </p:spTgt>
                                        </p:tgtEl>
                                      </p:cBhvr>
                                    </p:animEffect>
                                  </p:childTnLst>
                                  <p:subTnLst>
                                    <p:animClr clrSpc="rgb" dir="cw">
                                      <p:cBhvr override="childStyle">
                                        <p:cTn dur="1" fill="hold" display="0" masterRel="nextClick" afterEffect="1"/>
                                        <p:tgtEl>
                                          <p:spTgt spid="14339">
                                            <p:txEl>
                                              <p:pRg st="2" end="2"/>
                                            </p:txEl>
                                          </p:spTgt>
                                        </p:tgtEl>
                                        <p:attrNameLst>
                                          <p:attrName>ppt_c</p:attrName>
                                        </p:attrNameLst>
                                      </p:cBhvr>
                                      <p:to>
                                        <a:srgbClr val="5F5F5F"/>
                                      </p:to>
                                    </p:animClr>
                                  </p:subTnLst>
                                </p:cTn>
                              </p:par>
                              <p:par>
                                <p:cTn id="16" presetID="10" presetClass="entr" presetSubtype="0" fill="hold" grpId="0" nodeType="with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fade">
                                      <p:cBhvr>
                                        <p:cTn id="18"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rgbClr val="5F5F5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500"/>
                                        <p:tgtEl>
                                          <p:spTgt spid="14339">
                                            <p:txEl>
                                              <p:pRg st="4" end="4"/>
                                            </p:txEl>
                                          </p:spTgt>
                                        </p:tgtEl>
                                      </p:cBhvr>
                                    </p:animEffect>
                                  </p:childTnLst>
                                  <p:subTnLst>
                                    <p:animClr clrSpc="rgb" dir="cw">
                                      <p:cBhvr override="childStyle">
                                        <p:cTn dur="1" fill="hold" display="0" masterRel="nextClick" afterEffect="1"/>
                                        <p:tgtEl>
                                          <p:spTgt spid="14339">
                                            <p:txEl>
                                              <p:pRg st="4" end="4"/>
                                            </p:txEl>
                                          </p:spTgt>
                                        </p:tgtEl>
                                        <p:attrNameLst>
                                          <p:attrName>ppt_c</p:attrName>
                                        </p:attrNameLst>
                                      </p:cBhvr>
                                      <p:to>
                                        <a:srgbClr val="5F5F5F"/>
                                      </p:to>
                                    </p:animClr>
                                  </p:subTnLst>
                                </p:cTn>
                              </p:par>
                              <p:par>
                                <p:cTn id="24" presetID="10" presetClass="entr" presetSubtype="0" fill="hold" grpId="0" nodeType="withEffect">
                                  <p:stCondLst>
                                    <p:cond delay="0"/>
                                  </p:stCondLst>
                                  <p:childTnLst>
                                    <p:set>
                                      <p:cBhvr>
                                        <p:cTn id="25" dur="1" fill="hold">
                                          <p:stCondLst>
                                            <p:cond delay="0"/>
                                          </p:stCondLst>
                                        </p:cTn>
                                        <p:tgtEl>
                                          <p:spTgt spid="14339">
                                            <p:txEl>
                                              <p:pRg st="5" end="5"/>
                                            </p:txEl>
                                          </p:spTgt>
                                        </p:tgtEl>
                                        <p:attrNameLst>
                                          <p:attrName>style.visibility</p:attrName>
                                        </p:attrNameLst>
                                      </p:cBhvr>
                                      <p:to>
                                        <p:strVal val="visible"/>
                                      </p:to>
                                    </p:set>
                                    <p:animEffect transition="in" filter="fade">
                                      <p:cBhvr>
                                        <p:cTn id="26" dur="500"/>
                                        <p:tgtEl>
                                          <p:spTgt spid="14339">
                                            <p:txEl>
                                              <p:pRg st="5" end="5"/>
                                            </p:txEl>
                                          </p:spTgt>
                                        </p:tgtEl>
                                      </p:cBhvr>
                                    </p:animEffect>
                                  </p:childTnLst>
                                  <p:subTnLst>
                                    <p:animClr clrSpc="rgb" dir="cw">
                                      <p:cBhvr override="childStyle">
                                        <p:cTn dur="1" fill="hold" display="0" masterRel="nextClick" afterEffect="1"/>
                                        <p:tgtEl>
                                          <p:spTgt spid="14339">
                                            <p:txEl>
                                              <p:pRg st="5" end="5"/>
                                            </p:txEl>
                                          </p:spTgt>
                                        </p:tgtEl>
                                        <p:attrNameLst>
                                          <p:attrName>ppt_c</p:attrName>
                                        </p:attrNameLst>
                                      </p:cBhvr>
                                      <p:to>
                                        <a:srgbClr val="5F5F5F"/>
                                      </p:to>
                                    </p:animClr>
                                  </p:subTnLst>
                                </p:cTn>
                              </p:par>
                              <p:par>
                                <p:cTn id="27" presetID="10" presetClass="entr" presetSubtype="0" fill="hold" grpId="0" nodeType="with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Effect transition="in" filter="fade">
                                      <p:cBhvr>
                                        <p:cTn id="29" dur="500"/>
                                        <p:tgtEl>
                                          <p:spTgt spid="14339">
                                            <p:txEl>
                                              <p:pRg st="6" end="6"/>
                                            </p:txEl>
                                          </p:spTgt>
                                        </p:tgtEl>
                                      </p:cBhvr>
                                    </p:animEffect>
                                  </p:childTnLst>
                                  <p:subTnLst>
                                    <p:animClr clrSpc="rgb" dir="cw">
                                      <p:cBhvr override="childStyle">
                                        <p:cTn dur="1" fill="hold" display="0" masterRel="nextClick" afterEffect="1"/>
                                        <p:tgtEl>
                                          <p:spTgt spid="14339">
                                            <p:txEl>
                                              <p:pRg st="6" end="6"/>
                                            </p:txEl>
                                          </p:spTgt>
                                        </p:tgtEl>
                                        <p:attrNameLst>
                                          <p:attrName>ppt_c</p:attrName>
                                        </p:attrNameLst>
                                      </p:cBhvr>
                                      <p:to>
                                        <a:srgbClr val="5F5F5F"/>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339">
                                            <p:txEl>
                                              <p:pRg st="7" end="7"/>
                                            </p:txEl>
                                          </p:spTgt>
                                        </p:tgtEl>
                                        <p:attrNameLst>
                                          <p:attrName>style.visibility</p:attrName>
                                        </p:attrNameLst>
                                      </p:cBhvr>
                                      <p:to>
                                        <p:strVal val="visible"/>
                                      </p:to>
                                    </p:set>
                                    <p:animEffect transition="in" filter="fade">
                                      <p:cBhvr>
                                        <p:cTn id="34" dur="500"/>
                                        <p:tgtEl>
                                          <p:spTgt spid="14339">
                                            <p:txEl>
                                              <p:pRg st="7" end="7"/>
                                            </p:txEl>
                                          </p:spTgt>
                                        </p:tgtEl>
                                      </p:cBhvr>
                                    </p:animEffect>
                                  </p:childTnLst>
                                  <p:subTnLst>
                                    <p:animClr clrSpc="rgb" dir="cw">
                                      <p:cBhvr override="childStyle">
                                        <p:cTn dur="1" fill="hold" display="0" masterRel="nextClick" afterEffect="1"/>
                                        <p:tgtEl>
                                          <p:spTgt spid="14339">
                                            <p:txEl>
                                              <p:pRg st="7" end="7"/>
                                            </p:txEl>
                                          </p:spTgt>
                                        </p:tgtEl>
                                        <p:attrNameLst>
                                          <p:attrName>ppt_c</p:attrName>
                                        </p:attrNameLst>
                                      </p:cBhvr>
                                      <p:to>
                                        <a:srgbClr val="5F5F5F"/>
                                      </p:to>
                                    </p:animClr>
                                  </p:subTnLst>
                                </p:cTn>
                              </p:par>
                              <p:par>
                                <p:cTn id="35" presetID="10" presetClass="entr" presetSubtype="0" fill="hold" grpId="0" nodeType="withEffect">
                                  <p:stCondLst>
                                    <p:cond delay="0"/>
                                  </p:stCondLst>
                                  <p:childTnLst>
                                    <p:set>
                                      <p:cBhvr>
                                        <p:cTn id="36" dur="1" fill="hold">
                                          <p:stCondLst>
                                            <p:cond delay="0"/>
                                          </p:stCondLst>
                                        </p:cTn>
                                        <p:tgtEl>
                                          <p:spTgt spid="14339">
                                            <p:txEl>
                                              <p:pRg st="8" end="8"/>
                                            </p:txEl>
                                          </p:spTgt>
                                        </p:tgtEl>
                                        <p:attrNameLst>
                                          <p:attrName>style.visibility</p:attrName>
                                        </p:attrNameLst>
                                      </p:cBhvr>
                                      <p:to>
                                        <p:strVal val="visible"/>
                                      </p:to>
                                    </p:set>
                                    <p:animEffect transition="in" filter="fade">
                                      <p:cBhvr>
                                        <p:cTn id="37" dur="500"/>
                                        <p:tgtEl>
                                          <p:spTgt spid="14339">
                                            <p:txEl>
                                              <p:pRg st="8" end="8"/>
                                            </p:txEl>
                                          </p:spTgt>
                                        </p:tgtEl>
                                      </p:cBhvr>
                                    </p:animEffect>
                                  </p:childTnLst>
                                  <p:subTnLst>
                                    <p:animClr clrSpc="rgb" dir="cw">
                                      <p:cBhvr override="childStyle">
                                        <p:cTn dur="1" fill="hold" display="0" masterRel="nextClick" afterEffect="1"/>
                                        <p:tgtEl>
                                          <p:spTgt spid="14339">
                                            <p:txEl>
                                              <p:pRg st="8" end="8"/>
                                            </p:txEl>
                                          </p:spTgt>
                                        </p:tgtEl>
                                        <p:attrNameLst>
                                          <p:attrName>ppt_c</p:attrName>
                                        </p:attrNameLst>
                                      </p:cBhvr>
                                      <p:to>
                                        <a:srgbClr val="5F5F5F"/>
                                      </p:to>
                                    </p:animClr>
                                  </p:subTnLst>
                                </p:cTn>
                              </p:par>
                              <p:par>
                                <p:cTn id="38" presetID="10" presetClass="entr" presetSubtype="0" fill="hold" grpId="0" nodeType="withEffect">
                                  <p:stCondLst>
                                    <p:cond delay="0"/>
                                  </p:stCondLst>
                                  <p:childTnLst>
                                    <p:set>
                                      <p:cBhvr>
                                        <p:cTn id="39" dur="1" fill="hold">
                                          <p:stCondLst>
                                            <p:cond delay="0"/>
                                          </p:stCondLst>
                                        </p:cTn>
                                        <p:tgtEl>
                                          <p:spTgt spid="14339">
                                            <p:txEl>
                                              <p:pRg st="9" end="9"/>
                                            </p:txEl>
                                          </p:spTgt>
                                        </p:tgtEl>
                                        <p:attrNameLst>
                                          <p:attrName>style.visibility</p:attrName>
                                        </p:attrNameLst>
                                      </p:cBhvr>
                                      <p:to>
                                        <p:strVal val="visible"/>
                                      </p:to>
                                    </p:set>
                                    <p:animEffect transition="in" filter="fade">
                                      <p:cBhvr>
                                        <p:cTn id="40" dur="500"/>
                                        <p:tgtEl>
                                          <p:spTgt spid="14339">
                                            <p:txEl>
                                              <p:pRg st="9" end="9"/>
                                            </p:txEl>
                                          </p:spTgt>
                                        </p:tgtEl>
                                      </p:cBhvr>
                                    </p:animEffect>
                                  </p:childTnLst>
                                  <p:subTnLst>
                                    <p:animClr clrSpc="rgb" dir="cw">
                                      <p:cBhvr override="childStyle">
                                        <p:cTn dur="1" fill="hold" display="0" masterRel="nextClick" afterEffect="1"/>
                                        <p:tgtEl>
                                          <p:spTgt spid="14339">
                                            <p:txEl>
                                              <p:pRg st="9" end="9"/>
                                            </p:txEl>
                                          </p:spTgt>
                                        </p:tgtEl>
                                        <p:attrNameLst>
                                          <p:attrName>ppt_c</p:attrName>
                                        </p:attrNameLst>
                                      </p:cBhvr>
                                      <p:to>
                                        <a:srgbClr val="5F5F5F"/>
                                      </p:to>
                                    </p:animClr>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339">
                                            <p:txEl>
                                              <p:pRg st="10" end="10"/>
                                            </p:txEl>
                                          </p:spTgt>
                                        </p:tgtEl>
                                        <p:attrNameLst>
                                          <p:attrName>style.visibility</p:attrName>
                                        </p:attrNameLst>
                                      </p:cBhvr>
                                      <p:to>
                                        <p:strVal val="visible"/>
                                      </p:to>
                                    </p:set>
                                    <p:animEffect transition="in" filter="fade">
                                      <p:cBhvr>
                                        <p:cTn id="45" dur="500"/>
                                        <p:tgtEl>
                                          <p:spTgt spid="14339">
                                            <p:txEl>
                                              <p:pRg st="10" end="10"/>
                                            </p:txEl>
                                          </p:spTgt>
                                        </p:tgtEl>
                                      </p:cBhvr>
                                    </p:animEffect>
                                  </p:childTnLst>
                                  <p:subTnLst>
                                    <p:animClr clrSpc="rgb" dir="cw">
                                      <p:cBhvr override="childStyle">
                                        <p:cTn dur="1" fill="hold" display="0" masterRel="nextClick" afterEffect="1"/>
                                        <p:tgtEl>
                                          <p:spTgt spid="14339">
                                            <p:txEl>
                                              <p:pRg st="10" end="10"/>
                                            </p:txEl>
                                          </p:spTgt>
                                        </p:tgtEl>
                                        <p:attrNameLst>
                                          <p:attrName>ppt_c</p:attrName>
                                        </p:attrNameLst>
                                      </p:cBhvr>
                                      <p:to>
                                        <a:srgbClr val="5F5F5F"/>
                                      </p:to>
                                    </p:animClr>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339">
                                            <p:txEl>
                                              <p:pRg st="11" end="11"/>
                                            </p:txEl>
                                          </p:spTgt>
                                        </p:tgtEl>
                                        <p:attrNameLst>
                                          <p:attrName>style.visibility</p:attrName>
                                        </p:attrNameLst>
                                      </p:cBhvr>
                                      <p:to>
                                        <p:strVal val="visible"/>
                                      </p:to>
                                    </p:set>
                                    <p:animEffect transition="in" filter="fade">
                                      <p:cBhvr>
                                        <p:cTn id="50" dur="500"/>
                                        <p:tgtEl>
                                          <p:spTgt spid="14339">
                                            <p:txEl>
                                              <p:pRg st="11" end="11"/>
                                            </p:txEl>
                                          </p:spTgt>
                                        </p:tgtEl>
                                      </p:cBhvr>
                                    </p:animEffect>
                                  </p:childTnLst>
                                  <p:subTnLst>
                                    <p:animClr clrSpc="rgb" dir="cw">
                                      <p:cBhvr override="childStyle">
                                        <p:cTn dur="1" fill="hold" display="0" masterRel="nextClick" afterEffect="1"/>
                                        <p:tgtEl>
                                          <p:spTgt spid="14339">
                                            <p:txEl>
                                              <p:pRg st="11" end="11"/>
                                            </p:txEl>
                                          </p:spTgt>
                                        </p:tgtEl>
                                        <p:attrNameLst>
                                          <p:attrName>ppt_c</p:attrName>
                                        </p:attrNameLst>
                                      </p:cBhvr>
                                      <p:to>
                                        <a:srgbClr val="5F5F5F"/>
                                      </p:to>
                                    </p:animClr>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339">
                                            <p:txEl>
                                              <p:pRg st="12" end="12"/>
                                            </p:txEl>
                                          </p:spTgt>
                                        </p:tgtEl>
                                        <p:attrNameLst>
                                          <p:attrName>style.visibility</p:attrName>
                                        </p:attrNameLst>
                                      </p:cBhvr>
                                      <p:to>
                                        <p:strVal val="visible"/>
                                      </p:to>
                                    </p:set>
                                    <p:animEffect transition="in" filter="fade">
                                      <p:cBhvr>
                                        <p:cTn id="55" dur="500"/>
                                        <p:tgtEl>
                                          <p:spTgt spid="14339">
                                            <p:txEl>
                                              <p:pRg st="12" end="12"/>
                                            </p:txEl>
                                          </p:spTgt>
                                        </p:tgtEl>
                                      </p:cBhvr>
                                    </p:animEffect>
                                  </p:childTnLst>
                                  <p:subTnLst>
                                    <p:animClr clrSpc="rgb" dir="cw">
                                      <p:cBhvr override="childStyle">
                                        <p:cTn dur="1" fill="hold" display="0" masterRel="nextClick" afterEffect="1"/>
                                        <p:tgtEl>
                                          <p:spTgt spid="14339">
                                            <p:txEl>
                                              <p:pRg st="12" end="12"/>
                                            </p:txEl>
                                          </p:spTgt>
                                        </p:tgtEl>
                                        <p:attrNameLst>
                                          <p:attrName>ppt_c</p:attrName>
                                        </p:attrNameLst>
                                      </p:cBhvr>
                                      <p:to>
                                        <a:srgbClr val="5F5F5F"/>
                                      </p:to>
                                    </p:animClr>
                                  </p:sub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339">
                                            <p:txEl>
                                              <p:pRg st="13" end="13"/>
                                            </p:txEl>
                                          </p:spTgt>
                                        </p:tgtEl>
                                        <p:attrNameLst>
                                          <p:attrName>style.visibility</p:attrName>
                                        </p:attrNameLst>
                                      </p:cBhvr>
                                      <p:to>
                                        <p:strVal val="visible"/>
                                      </p:to>
                                    </p:set>
                                    <p:animEffect transition="in" filter="fade">
                                      <p:cBhvr>
                                        <p:cTn id="60" dur="500"/>
                                        <p:tgtEl>
                                          <p:spTgt spid="14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33400"/>
            <a:ext cx="2667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1676400" y="76200"/>
            <a:ext cx="7467600" cy="838200"/>
          </a:xfrm>
        </p:spPr>
        <p:txBody>
          <a:bodyPr lIns="0" tIns="0" rIns="0" bIns="0" anchor="t"/>
          <a:lstStyle/>
          <a:p>
            <a:pPr marL="117475" algn="l" defTabSz="409575">
              <a:defRPr/>
            </a:pPr>
            <a:r>
              <a:rPr lang="en-US" sz="4000" u="sng" dirty="0"/>
              <a:t>ESSP – *Beneficiary approval!!!</a:t>
            </a:r>
          </a:p>
        </p:txBody>
      </p:sp>
      <p:sp>
        <p:nvSpPr>
          <p:cNvPr id="14339" name="Rectangle 3"/>
          <p:cNvSpPr>
            <a:spLocks noGrp="1" noChangeArrowheads="1"/>
          </p:cNvSpPr>
          <p:nvPr>
            <p:ph type="body" idx="1"/>
          </p:nvPr>
        </p:nvSpPr>
        <p:spPr>
          <a:xfrm>
            <a:off x="152400" y="2274488"/>
            <a:ext cx="8610600" cy="4354912"/>
          </a:xfrm>
          <a:noFill/>
        </p:spPr>
        <p:txBody>
          <a:bodyPr lIns="0" tIns="0" rIns="0" bIns="0"/>
          <a:lstStyle/>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800" b="1" dirty="0">
                <a:solidFill>
                  <a:srgbClr val="000000"/>
                </a:solidFill>
                <a:latin typeface="Tahoma" pitchFamily="34" charset="0"/>
              </a:rPr>
              <a:t>Prior to selecting your project make sure to find a beneficiary you can work with and will provide the guidance you will need on what they are looking for.</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800" b="1" dirty="0">
                <a:solidFill>
                  <a:srgbClr val="000000"/>
                </a:solidFill>
                <a:latin typeface="Tahoma" pitchFamily="34" charset="0"/>
              </a:rPr>
              <a:t>Make sure the person you are working with can make decisions on the behalf of the beneficiary organization. You cannot begin work until the beneficiary signs off on your project.</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800" b="1" dirty="0">
                <a:solidFill>
                  <a:srgbClr val="000000"/>
                </a:solidFill>
                <a:latin typeface="Tahoma" pitchFamily="34" charset="0"/>
              </a:rPr>
              <a:t>Communication with the beneficiary should be maintained at all times to make sure your work and the beneficiary’s visions are aligned.  Also make sure that you avoid ”project creep”.  Stick to the approved plan.  If the beneficiary requests additional work it must be in the scope of the project.</a:t>
            </a:r>
          </a:p>
          <a:p>
            <a:pPr marL="187325" indent="-187325" defTabSz="409575">
              <a:lnSpc>
                <a:spcPct val="90000"/>
              </a:lnSpc>
              <a:spcBef>
                <a:spcPts val="300"/>
              </a:spcBef>
              <a:spcAft>
                <a:spcPts val="600"/>
              </a:spcAft>
              <a:buClr>
                <a:schemeClr val="accent2"/>
              </a:buClr>
              <a:buSzPct val="70000"/>
              <a:buFont typeface="Wingdings" pitchFamily="2" charset="2"/>
              <a:buBlip>
                <a:blip r:embed="rId4"/>
              </a:buBlip>
            </a:pPr>
            <a:r>
              <a:rPr lang="en-US" sz="1800" b="1" dirty="0">
                <a:solidFill>
                  <a:srgbClr val="000000"/>
                </a:solidFill>
                <a:latin typeface="Tahoma" pitchFamily="34" charset="0"/>
              </a:rPr>
              <a:t>If your project deviates significantly from your plan</a:t>
            </a:r>
            <a:br>
              <a:rPr lang="en-US" sz="1800" b="1" dirty="0">
                <a:solidFill>
                  <a:srgbClr val="000000"/>
                </a:solidFill>
                <a:latin typeface="Tahoma" pitchFamily="34" charset="0"/>
              </a:rPr>
            </a:br>
            <a:r>
              <a:rPr lang="en-US" sz="1800" b="1" dirty="0">
                <a:solidFill>
                  <a:srgbClr val="000000"/>
                </a:solidFill>
                <a:latin typeface="Tahoma" pitchFamily="34" charset="0"/>
              </a:rPr>
              <a:t>you will need to consult the Eagle Project committee.</a:t>
            </a:r>
          </a:p>
        </p:txBody>
      </p:sp>
      <p:pic>
        <p:nvPicPr>
          <p:cNvPr id="1026" name="Picture 2" descr="Image result for eagle scout mentor pin">
            <a:extLst>
              <a:ext uri="{FF2B5EF4-FFF2-40B4-BE49-F238E27FC236}">
                <a16:creationId xmlns:a16="http://schemas.microsoft.com/office/drawing/2014/main" id="{6CC2D277-D0FE-4258-AD56-170C3AC2DF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156826"/>
            <a:ext cx="1143000" cy="139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340580"/>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subTnLst>
                                    <p:animClr clrSpc="rgb" dir="cw">
                                      <p:cBhvr override="childStyle">
                                        <p:cTn dur="1" fill="hold" display="0" masterRel="nextClick" afterEffect="1"/>
                                        <p:tgtEl>
                                          <p:spTgt spid="14339">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subTnLst>
                                    <p:animClr clrSpc="rgb" dir="cw">
                                      <p:cBhvr override="childStyle">
                                        <p:cTn dur="1" fill="hold" display="0" masterRel="nextClick" afterEffect="1"/>
                                        <p:tgtEl>
                                          <p:spTgt spid="14339">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500"/>
                                        <p:tgtEl>
                                          <p:spTgt spid="14339">
                                            <p:txEl>
                                              <p:pRg st="2" end="2"/>
                                            </p:txEl>
                                          </p:spTgt>
                                        </p:tgtEl>
                                      </p:cBhvr>
                                    </p:animEffect>
                                  </p:childTnLst>
                                  <p:subTnLst>
                                    <p:animClr clrSpc="rgb" dir="cw">
                                      <p:cBhvr override="childStyle">
                                        <p:cTn dur="1" fill="hold" display="0" masterRel="nextClick" afterEffect="1"/>
                                        <p:tgtEl>
                                          <p:spTgt spid="14339">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500"/>
                                        <p:tgtEl>
                                          <p:spTgt spid="14339">
                                            <p:txEl>
                                              <p:pRg st="3" end="3"/>
                                            </p:txEl>
                                          </p:spTgt>
                                        </p:tgtEl>
                                      </p:cBhvr>
                                    </p:animEffect>
                                  </p:childTnLst>
                                  <p:subTnLst>
                                    <p:animClr clrSpc="rgb" dir="cw">
                                      <p:cBhvr override="childStyle">
                                        <p:cTn dur="1" fill="hold" display="0" masterRel="nextClick" afterEffect="1"/>
                                        <p:tgtEl>
                                          <p:spTgt spid="14339">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2286000" y="76200"/>
            <a:ext cx="5029200" cy="1524000"/>
          </a:xfrm>
        </p:spPr>
        <p:txBody>
          <a:bodyPr lIns="0" tIns="0" rIns="0" bIns="0" anchor="t"/>
          <a:lstStyle/>
          <a:p>
            <a:pPr marL="117475" algn="l" defTabSz="409575">
              <a:defRPr/>
            </a:pPr>
            <a:r>
              <a:rPr lang="en-US" sz="4000" u="sng" dirty="0"/>
              <a:t>ESSP - Writing the </a:t>
            </a:r>
            <a:br>
              <a:rPr lang="en-US" sz="4000" u="sng" dirty="0"/>
            </a:br>
            <a:r>
              <a:rPr lang="en-US" sz="4000" u="sng" dirty="0"/>
              <a:t>Proposal - Overview</a:t>
            </a:r>
          </a:p>
        </p:txBody>
      </p:sp>
      <p:sp>
        <p:nvSpPr>
          <p:cNvPr id="3" name="TextBox 2"/>
          <p:cNvSpPr txBox="1"/>
          <p:nvPr/>
        </p:nvSpPr>
        <p:spPr>
          <a:xfrm>
            <a:off x="742950" y="1659512"/>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76200" y="1811912"/>
            <a:ext cx="9144000" cy="5105399"/>
          </a:xfrm>
          <a:noFill/>
        </p:spPr>
        <p:txBody>
          <a:bodyPr lIns="0" tIns="0" rIns="0" bIns="0"/>
          <a:lstStyle/>
          <a:p>
            <a:pPr marL="187325" indent="-18732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First step in Project</a:t>
            </a:r>
          </a:p>
          <a:p>
            <a:pPr marL="187325" indent="-187325" defTabSz="409575">
              <a:spcBef>
                <a:spcPts val="0"/>
              </a:spcBef>
              <a:spcAft>
                <a:spcPts val="0"/>
              </a:spcAft>
              <a:buClr>
                <a:schemeClr val="accent2"/>
              </a:buClr>
              <a:buSzPct val="70000"/>
            </a:pPr>
            <a:r>
              <a:rPr lang="en-US" sz="1800" b="1" dirty="0">
                <a:solidFill>
                  <a:srgbClr val="000000"/>
                </a:solidFill>
                <a:latin typeface="Tahoma" pitchFamily="34" charset="0"/>
              </a:rPr>
              <a:t>Use the February 2023 (or most current version) ESSPW #2023a  - Instructions are on Page 3-4 (Read the entire workbook)</a:t>
            </a:r>
          </a:p>
          <a:p>
            <a:pPr marL="187325" indent="-18732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Must show:</a:t>
            </a:r>
          </a:p>
          <a:p>
            <a:pPr marL="628650" lvl="1" indent="-21907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Provides sufficient opportunity to meet the Eagle Scout service project requirements. (Planning, development and leadership opportunity)</a:t>
            </a:r>
          </a:p>
          <a:p>
            <a:pPr marL="628650" lvl="1" indent="-21907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It appears to be feasible (Realistic but challenging for the rank of Eagle)</a:t>
            </a:r>
          </a:p>
          <a:p>
            <a:pPr marL="628650" lvl="1" indent="-21907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Safety issues  are considered. (Possible safety concerns and guard against injury and what to do if someone gets hurt – Guide for Safe Scouting!)</a:t>
            </a:r>
          </a:p>
          <a:p>
            <a:pPr marL="628650" lvl="1" indent="-219075" defTabSz="409575">
              <a:spcBef>
                <a:spcPts val="0"/>
              </a:spcBef>
              <a:spcAft>
                <a:spcPts val="0"/>
              </a:spcAft>
              <a:buClr>
                <a:schemeClr val="accent2"/>
              </a:buClr>
              <a:buSzPct val="70000"/>
            </a:pPr>
            <a:r>
              <a:rPr lang="en-US" sz="1800" b="1" dirty="0">
                <a:solidFill>
                  <a:srgbClr val="000000"/>
                </a:solidFill>
                <a:latin typeface="Tahoma" pitchFamily="34" charset="0"/>
              </a:rPr>
              <a:t>Key phases and steps required to complete final detailed plan</a:t>
            </a:r>
          </a:p>
          <a:p>
            <a:pPr marL="628650" lvl="1" indent="-21907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Action steps for further detailed planning are included. </a:t>
            </a:r>
          </a:p>
          <a:p>
            <a:pPr marL="628650" lvl="1" indent="-219075" defTabSz="409575">
              <a:spcBef>
                <a:spcPts val="0"/>
              </a:spcBef>
              <a:spcAft>
                <a:spcPts val="0"/>
              </a:spcAft>
              <a:buClr>
                <a:schemeClr val="accent2"/>
              </a:buClr>
              <a:buSzPct val="70000"/>
              <a:buFont typeface="Wingdings" pitchFamily="2" charset="2"/>
              <a:buBlip>
                <a:blip r:embed="rId4"/>
              </a:buBlip>
            </a:pPr>
            <a:r>
              <a:rPr lang="en-US" sz="1800" b="1" dirty="0">
                <a:solidFill>
                  <a:srgbClr val="000000"/>
                </a:solidFill>
                <a:latin typeface="Tahoma" pitchFamily="34" charset="0"/>
              </a:rPr>
              <a:t>You are on the right track with a reasonable chance for a positive experience and can meet your timeframe</a:t>
            </a:r>
          </a:p>
          <a:p>
            <a:pPr marL="628650" lvl="1" indent="-219075" defTabSz="409575">
              <a:spcBef>
                <a:spcPts val="0"/>
              </a:spcBef>
              <a:spcAft>
                <a:spcPts val="0"/>
              </a:spcAft>
              <a:buClr>
                <a:schemeClr val="accent2"/>
              </a:buClr>
              <a:buSzPct val="70000"/>
              <a:buFont typeface="Wingdings" pitchFamily="2" charset="2"/>
              <a:buBlip>
                <a:blip r:embed="rId4"/>
              </a:buBlip>
            </a:pPr>
            <a:r>
              <a:rPr lang="en-US" sz="1800" b="1" dirty="0">
                <a:solidFill>
                  <a:srgbClr val="FF0000"/>
                </a:solidFill>
                <a:latin typeface="Tahoma" pitchFamily="34" charset="0"/>
              </a:rPr>
              <a:t>NO work can be done on the project, fundraising or donations until the project is approved!!!</a:t>
            </a:r>
          </a:p>
        </p:txBody>
      </p:sp>
      <p:sp>
        <p:nvSpPr>
          <p:cNvPr id="7" name="Text Box 5"/>
          <p:cNvSpPr txBox="1">
            <a:spLocks noChangeArrowheads="1"/>
          </p:cNvSpPr>
          <p:nvPr/>
        </p:nvSpPr>
        <p:spPr bwMode="auto">
          <a:xfrm>
            <a:off x="609600" y="6305469"/>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Be Prepared and Time Management are critical</a:t>
            </a:r>
          </a:p>
        </p:txBody>
      </p:sp>
    </p:spTree>
    <p:extLst>
      <p:ext uri="{BB962C8B-B14F-4D97-AF65-F5344CB8AC3E}">
        <p14:creationId xmlns:p14="http://schemas.microsoft.com/office/powerpoint/2010/main" val="2748887196"/>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Effect transition="in" filter="fade">
                                      <p:cBhvr>
                                        <p:cTn id="18"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9" presetID="10" presetClass="entr" presetSubtype="0" fill="hold" grpId="0" nodeType="with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Effect transition="in" filter="fade">
                                      <p:cBhvr>
                                        <p:cTn id="21"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2" presetID="10" presetClass="entr" presetSubtype="0" fill="hold" grpId="0" nodeType="withEffect">
                                  <p:stCondLst>
                                    <p:cond delay="0"/>
                                  </p:stCondLst>
                                  <p:childTnLst>
                                    <p:set>
                                      <p:cBhvr>
                                        <p:cTn id="23" dur="1" fill="hold">
                                          <p:stCondLst>
                                            <p:cond delay="0"/>
                                          </p:stCondLst>
                                        </p:cTn>
                                        <p:tgtEl>
                                          <p:spTgt spid="65539">
                                            <p:txEl>
                                              <p:pRg st="4" end="4"/>
                                            </p:txEl>
                                          </p:spTgt>
                                        </p:tgtEl>
                                        <p:attrNameLst>
                                          <p:attrName>style.visibility</p:attrName>
                                        </p:attrNameLst>
                                      </p:cBhvr>
                                      <p:to>
                                        <p:strVal val="visible"/>
                                      </p:to>
                                    </p:set>
                                    <p:animEffect transition="in" filter="fade">
                                      <p:cBhvr>
                                        <p:cTn id="24"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par>
                                <p:cTn id="25" presetID="10" presetClass="entr" presetSubtype="0" fill="hold" grpId="0"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fade">
                                      <p:cBhvr>
                                        <p:cTn id="27"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par>
                                <p:cTn id="28" presetID="10" presetClass="entr" presetSubtype="0" fill="hold" grpId="0" nodeType="withEffect">
                                  <p:stCondLst>
                                    <p:cond delay="0"/>
                                  </p:stCondLst>
                                  <p:childTnLst>
                                    <p:set>
                                      <p:cBhvr>
                                        <p:cTn id="29" dur="1" fill="hold">
                                          <p:stCondLst>
                                            <p:cond delay="0"/>
                                          </p:stCondLst>
                                        </p:cTn>
                                        <p:tgtEl>
                                          <p:spTgt spid="65539">
                                            <p:txEl>
                                              <p:pRg st="6" end="6"/>
                                            </p:txEl>
                                          </p:spTgt>
                                        </p:tgtEl>
                                        <p:attrNameLst>
                                          <p:attrName>style.visibility</p:attrName>
                                        </p:attrNameLst>
                                      </p:cBhvr>
                                      <p:to>
                                        <p:strVal val="visible"/>
                                      </p:to>
                                    </p:set>
                                    <p:animEffect transition="in" filter="fade">
                                      <p:cBhvr>
                                        <p:cTn id="30"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par>
                                <p:cTn id="31" presetID="10" presetClass="entr" presetSubtype="0" fill="hold" grpId="0" nodeType="withEffect">
                                  <p:stCondLst>
                                    <p:cond delay="0"/>
                                  </p:stCondLst>
                                  <p:childTnLst>
                                    <p:set>
                                      <p:cBhvr>
                                        <p:cTn id="32" dur="1" fill="hold">
                                          <p:stCondLst>
                                            <p:cond delay="0"/>
                                          </p:stCondLst>
                                        </p:cTn>
                                        <p:tgtEl>
                                          <p:spTgt spid="65539">
                                            <p:txEl>
                                              <p:pRg st="7" end="7"/>
                                            </p:txEl>
                                          </p:spTgt>
                                        </p:tgtEl>
                                        <p:attrNameLst>
                                          <p:attrName>style.visibility</p:attrName>
                                        </p:attrNameLst>
                                      </p:cBhvr>
                                      <p:to>
                                        <p:strVal val="visible"/>
                                      </p:to>
                                    </p:set>
                                    <p:animEffect transition="in" filter="fade">
                                      <p:cBhvr>
                                        <p:cTn id="33"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par>
                                <p:cTn id="34" presetID="10" presetClass="entr" presetSubtype="0" fill="hold" grpId="0" nodeType="withEffect">
                                  <p:stCondLst>
                                    <p:cond delay="0"/>
                                  </p:stCondLst>
                                  <p:childTnLst>
                                    <p:set>
                                      <p:cBhvr>
                                        <p:cTn id="35" dur="1" fill="hold">
                                          <p:stCondLst>
                                            <p:cond delay="0"/>
                                          </p:stCondLst>
                                        </p:cTn>
                                        <p:tgtEl>
                                          <p:spTgt spid="65539">
                                            <p:txEl>
                                              <p:pRg st="8" end="8"/>
                                            </p:txEl>
                                          </p:spTgt>
                                        </p:tgtEl>
                                        <p:attrNameLst>
                                          <p:attrName>style.visibility</p:attrName>
                                        </p:attrNameLst>
                                      </p:cBhvr>
                                      <p:to>
                                        <p:strVal val="visible"/>
                                      </p:to>
                                    </p:set>
                                    <p:animEffect transition="in" filter="fade">
                                      <p:cBhvr>
                                        <p:cTn id="36"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par>
                                <p:cTn id="37" presetID="10" presetClass="entr" presetSubtype="0" fill="hold" grpId="0" nodeType="withEffect">
                                  <p:stCondLst>
                                    <p:cond delay="0"/>
                                  </p:stCondLst>
                                  <p:childTnLst>
                                    <p:set>
                                      <p:cBhvr>
                                        <p:cTn id="38" dur="1" fill="hold">
                                          <p:stCondLst>
                                            <p:cond delay="0"/>
                                          </p:stCondLst>
                                        </p:cTn>
                                        <p:tgtEl>
                                          <p:spTgt spid="65539">
                                            <p:txEl>
                                              <p:pRg st="9" end="9"/>
                                            </p:txEl>
                                          </p:spTgt>
                                        </p:tgtEl>
                                        <p:attrNameLst>
                                          <p:attrName>style.visibility</p:attrName>
                                        </p:attrNameLst>
                                      </p:cBhvr>
                                      <p:to>
                                        <p:strVal val="visible"/>
                                      </p:to>
                                    </p:set>
                                    <p:animEffect transition="in" filter="fade">
                                      <p:cBhvr>
                                        <p:cTn id="39" dur="500"/>
                                        <p:tgtEl>
                                          <p:spTgt spid="65539">
                                            <p:txEl>
                                              <p:pRg st="9" end="9"/>
                                            </p:txEl>
                                          </p:spTgt>
                                        </p:tgtEl>
                                      </p:cBhvr>
                                    </p:animEffect>
                                  </p:childTnLst>
                                  <p:subTnLst>
                                    <p:animClr clrSpc="rgb" dir="cw">
                                      <p:cBhvr override="childStyle">
                                        <p:cTn dur="1" fill="hold" display="0" masterRel="nextClick" afterEffect="1"/>
                                        <p:tgtEl>
                                          <p:spTgt spid="65539">
                                            <p:txEl>
                                              <p:pRg st="9" end="9"/>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76200"/>
            <a:ext cx="7467600" cy="762000"/>
          </a:xfrm>
        </p:spPr>
        <p:txBody>
          <a:bodyPr lIns="0" tIns="0" rIns="0" bIns="0" anchor="t"/>
          <a:lstStyle/>
          <a:p>
            <a:pPr marL="117475" algn="l" defTabSz="409575">
              <a:defRPr/>
            </a:pPr>
            <a:r>
              <a:rPr lang="en-US" sz="4000" u="sng" dirty="0"/>
              <a:t>ESSP – Contact Page</a:t>
            </a:r>
          </a:p>
        </p:txBody>
      </p:sp>
      <p:sp>
        <p:nvSpPr>
          <p:cNvPr id="13317" name="Text Box 5"/>
          <p:cNvSpPr txBox="1">
            <a:spLocks noChangeArrowheads="1"/>
          </p:cNvSpPr>
          <p:nvPr/>
        </p:nvSpPr>
        <p:spPr bwMode="auto">
          <a:xfrm>
            <a:off x="1847850" y="898525"/>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Proposal page B</a:t>
            </a:r>
          </a:p>
        </p:txBody>
      </p:sp>
      <p:sp>
        <p:nvSpPr>
          <p:cNvPr id="65539" name="Rectangle 3"/>
          <p:cNvSpPr>
            <a:spLocks noGrp="1" noChangeArrowheads="1"/>
          </p:cNvSpPr>
          <p:nvPr>
            <p:ph type="body" idx="1"/>
          </p:nvPr>
        </p:nvSpPr>
        <p:spPr>
          <a:xfrm>
            <a:off x="152400" y="1866900"/>
            <a:ext cx="3718599" cy="4686300"/>
          </a:xfrm>
          <a:noFill/>
        </p:spPr>
        <p:txBody>
          <a:bodyPr lIns="0" tIns="0" rIns="0" bIns="0"/>
          <a:lstStyle/>
          <a:p>
            <a:pPr marL="187325" indent="-187325" defTabSz="409575">
              <a:spcBef>
                <a:spcPts val="600"/>
              </a:spcBef>
              <a:spcAft>
                <a:spcPts val="200"/>
              </a:spcAft>
              <a:buClr>
                <a:schemeClr val="accent2"/>
              </a:buClr>
              <a:buSzPct val="70000"/>
              <a:buFont typeface="Wingdings" pitchFamily="2" charset="2"/>
              <a:buBlip>
                <a:blip r:embed="rId3"/>
              </a:buBlip>
            </a:pPr>
            <a:r>
              <a:rPr lang="en-US" sz="2000" b="1" dirty="0">
                <a:solidFill>
                  <a:srgbClr val="000000"/>
                </a:solidFill>
                <a:latin typeface="Tahoma" pitchFamily="34" charset="0"/>
              </a:rPr>
              <a:t>Contact Information</a:t>
            </a:r>
          </a:p>
          <a:p>
            <a:pPr marL="546100" lvl="1" indent="-187325" defTabSz="409575">
              <a:spcBef>
                <a:spcPts val="600"/>
              </a:spcBef>
              <a:spcAft>
                <a:spcPts val="200"/>
              </a:spcAft>
              <a:buClr>
                <a:schemeClr val="accent2"/>
              </a:buClr>
              <a:buSzPct val="70000"/>
              <a:buFont typeface="Wingdings" pitchFamily="2" charset="2"/>
              <a:buBlip>
                <a:blip r:embed="rId3"/>
              </a:buBlip>
            </a:pPr>
            <a:r>
              <a:rPr lang="en-US" sz="1800" b="1" dirty="0">
                <a:solidFill>
                  <a:srgbClr val="000000"/>
                </a:solidFill>
                <a:latin typeface="Tahoma" pitchFamily="34" charset="0"/>
              </a:rPr>
              <a:t>This needs to be completely filled out – Just like a job application</a:t>
            </a:r>
          </a:p>
          <a:p>
            <a:pPr marL="546100" lvl="1" indent="-187325" defTabSz="409575">
              <a:spcBef>
                <a:spcPts val="600"/>
              </a:spcBef>
              <a:spcAft>
                <a:spcPts val="200"/>
              </a:spcAft>
              <a:buClr>
                <a:schemeClr val="accent2"/>
              </a:buClr>
              <a:buSzPct val="70000"/>
              <a:buFont typeface="Wingdings" pitchFamily="2" charset="2"/>
              <a:buBlip>
                <a:blip r:embed="rId3"/>
              </a:buBlip>
            </a:pPr>
            <a:r>
              <a:rPr lang="en-US" sz="1800" b="1" dirty="0">
                <a:solidFill>
                  <a:srgbClr val="000000"/>
                </a:solidFill>
                <a:latin typeface="Tahoma" pitchFamily="34" charset="0"/>
              </a:rPr>
              <a:t>If not applicable – write N/A</a:t>
            </a:r>
          </a:p>
          <a:p>
            <a:pPr marL="546100" lvl="1" indent="-187325" defTabSz="409575">
              <a:spcBef>
                <a:spcPts val="600"/>
              </a:spcBef>
              <a:spcAft>
                <a:spcPts val="200"/>
              </a:spcAft>
              <a:buClr>
                <a:schemeClr val="accent2"/>
              </a:buClr>
              <a:buSzPct val="70000"/>
              <a:buFont typeface="Wingdings" pitchFamily="2" charset="2"/>
              <a:buBlip>
                <a:blip r:embed="rId3"/>
              </a:buBlip>
            </a:pPr>
            <a:r>
              <a:rPr lang="en-US" sz="1800" b="1" i="1" u="sng" dirty="0">
                <a:solidFill>
                  <a:srgbClr val="000000"/>
                </a:solidFill>
                <a:latin typeface="Tahoma" pitchFamily="34" charset="0"/>
              </a:rPr>
              <a:t>District will not review proposal if this page is incomplete.</a:t>
            </a:r>
          </a:p>
          <a:p>
            <a:pPr marL="546100" lvl="1" indent="-187325" defTabSz="409575">
              <a:spcBef>
                <a:spcPts val="600"/>
              </a:spcBef>
              <a:spcAft>
                <a:spcPts val="200"/>
              </a:spcAft>
              <a:buClr>
                <a:schemeClr val="accent2"/>
              </a:buClr>
              <a:buSzPct val="70000"/>
              <a:buFont typeface="Wingdings" pitchFamily="2" charset="2"/>
              <a:buBlip>
                <a:blip r:embed="rId3"/>
              </a:buBlip>
            </a:pPr>
            <a:r>
              <a:rPr lang="en-US" sz="1800" b="1" dirty="0">
                <a:solidFill>
                  <a:srgbClr val="000000"/>
                </a:solidFill>
                <a:latin typeface="Tahoma" pitchFamily="34" charset="0"/>
              </a:rPr>
              <a:t>Council Contact is: Carol Swank, Delmarva Council, 1910 Baden Powell Way, Dover DE 19904 (Not the old Scout Store in </a:t>
            </a:r>
            <a:r>
              <a:rPr lang="en-US" sz="1800" b="1" dirty="0" err="1">
                <a:solidFill>
                  <a:srgbClr val="000000"/>
                </a:solidFill>
                <a:latin typeface="Tahoma" pitchFamily="34" charset="0"/>
              </a:rPr>
              <a:t>Wilm</a:t>
            </a:r>
            <a:r>
              <a:rPr lang="en-US" sz="1800" b="1" dirty="0">
                <a:solidFill>
                  <a:srgbClr val="000000"/>
                </a:solidFill>
                <a:latin typeface="Tahoma" pitchFamily="34" charset="0"/>
              </a:rPr>
              <a:t>.)</a:t>
            </a:r>
          </a:p>
          <a:p>
            <a:pPr marL="546100" lvl="1" indent="-187325" defTabSz="409575">
              <a:spcBef>
                <a:spcPts val="600"/>
              </a:spcBef>
              <a:spcAft>
                <a:spcPts val="200"/>
              </a:spcAft>
              <a:buClr>
                <a:schemeClr val="accent2"/>
              </a:buClr>
              <a:buSzPct val="70000"/>
              <a:buFont typeface="Wingdings" pitchFamily="2" charset="2"/>
              <a:buBlip>
                <a:blip r:embed="rId3"/>
              </a:buBlip>
            </a:pPr>
            <a:endParaRPr lang="en-US" sz="1800" b="1" dirty="0">
              <a:solidFill>
                <a:srgbClr val="000000"/>
              </a:solidFill>
              <a:latin typeface="Tahoma" pitchFamily="34" charset="0"/>
            </a:endParaRPr>
          </a:p>
          <a:p>
            <a:pPr marL="546100" lvl="1" indent="-187325" defTabSz="409575">
              <a:spcBef>
                <a:spcPts val="600"/>
              </a:spcBef>
              <a:spcAft>
                <a:spcPts val="200"/>
              </a:spcAft>
              <a:buClr>
                <a:schemeClr val="accent2"/>
              </a:buClr>
              <a:buSzPct val="70000"/>
              <a:buFont typeface="Wingdings" pitchFamily="2" charset="2"/>
              <a:buBlip>
                <a:blip r:embed="rId3"/>
              </a:buBlip>
            </a:pPr>
            <a:endParaRPr lang="en-US" sz="1800" b="1" dirty="0">
              <a:solidFill>
                <a:srgbClr val="000000"/>
              </a:solidFill>
              <a:latin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650" y="762000"/>
            <a:ext cx="4720549"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919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8" presetID="10" presetClass="entr" presetSubtype="0"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fade">
                                      <p:cBhvr>
                                        <p:cTn id="10"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animEffect transition="in" filter="fade">
                                      <p:cBhvr>
                                        <p:cTn id="13"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5539">
                                            <p:txEl>
                                              <p:pRg st="3" end="3"/>
                                            </p:txEl>
                                          </p:spTgt>
                                        </p:tgtEl>
                                        <p:attrNameLst>
                                          <p:attrName>style.visibility</p:attrName>
                                        </p:attrNameLst>
                                      </p:cBhvr>
                                      <p:to>
                                        <p:strVal val="visible"/>
                                      </p:to>
                                    </p:set>
                                    <p:animEffect transition="in" filter="fade">
                                      <p:cBhvr>
                                        <p:cTn id="16"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Effect transition="in" filter="fade">
                                      <p:cBhvr>
                                        <p:cTn id="19"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524000" y="152400"/>
            <a:ext cx="7467600" cy="762000"/>
          </a:xfrm>
        </p:spPr>
        <p:txBody>
          <a:bodyPr lIns="0" tIns="0" rIns="0" bIns="0" anchor="t"/>
          <a:lstStyle/>
          <a:p>
            <a:pPr marL="117475" algn="l" defTabSz="409575">
              <a:defRPr/>
            </a:pPr>
            <a:r>
              <a:rPr lang="en-US" sz="4000" u="sng" dirty="0"/>
              <a:t>ESSP – Project Description</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1752600"/>
            <a:ext cx="8763000" cy="5105399"/>
          </a:xfrm>
          <a:noFill/>
        </p:spPr>
        <p:txBody>
          <a:bodyPr lIns="0" tIns="0" rIns="0" bIns="0"/>
          <a:lstStyle/>
          <a:p>
            <a:pPr marL="187325" lvl="1" indent="-187325" defTabSz="409575">
              <a:spcBef>
                <a:spcPts val="1200"/>
              </a:spcBef>
              <a:spcAft>
                <a:spcPts val="200"/>
              </a:spcAft>
              <a:buClr>
                <a:schemeClr val="accent2"/>
              </a:buClr>
              <a:buSzPct val="70000"/>
            </a:pPr>
            <a:r>
              <a:rPr lang="en-US" sz="1800" b="1" dirty="0">
                <a:solidFill>
                  <a:srgbClr val="000000"/>
                </a:solidFill>
                <a:latin typeface="Tahoma" pitchFamily="34" charset="0"/>
              </a:rPr>
              <a:t>Project Description and Benefit (MOST IMPORTANT to get this right)</a:t>
            </a:r>
          </a:p>
          <a:p>
            <a:pPr marL="546100" lvl="1" indent="-187325" defTabSz="409575">
              <a:spcBef>
                <a:spcPts val="600"/>
              </a:spcBef>
              <a:spcAft>
                <a:spcPts val="200"/>
              </a:spcAft>
              <a:buClr>
                <a:schemeClr val="accent2"/>
              </a:buClr>
              <a:buSzPct val="70000"/>
              <a:buFont typeface="Wingdings" pitchFamily="2" charset="2"/>
              <a:buBlip>
                <a:blip r:embed="rId4"/>
              </a:buBlip>
            </a:pPr>
            <a:r>
              <a:rPr lang="en-US" sz="1600" b="1" dirty="0">
                <a:solidFill>
                  <a:srgbClr val="000000"/>
                </a:solidFill>
                <a:latin typeface="Tahoma" pitchFamily="34" charset="0"/>
              </a:rPr>
              <a:t>Succinct description of project goal(s) and scope.</a:t>
            </a:r>
          </a:p>
          <a:p>
            <a:pPr marL="546100" lvl="1" indent="-187325" defTabSz="409575">
              <a:spcBef>
                <a:spcPts val="600"/>
              </a:spcBef>
              <a:spcAft>
                <a:spcPts val="200"/>
              </a:spcAft>
              <a:buClr>
                <a:schemeClr val="accent2"/>
              </a:buClr>
              <a:buSzPct val="70000"/>
              <a:buFont typeface="Wingdings" pitchFamily="2" charset="2"/>
              <a:buBlip>
                <a:blip r:embed="rId4"/>
              </a:buBlip>
            </a:pPr>
            <a:r>
              <a:rPr lang="en-US" sz="1600" b="1" dirty="0">
                <a:solidFill>
                  <a:srgbClr val="000000"/>
                </a:solidFill>
                <a:latin typeface="Tahoma" pitchFamily="34" charset="0"/>
              </a:rPr>
              <a:t>Mention sizes, numbers, general process, etc. to help define the scope of the project.</a:t>
            </a:r>
          </a:p>
          <a:p>
            <a:pPr marL="546100" lvl="1" indent="-187325" defTabSz="409575">
              <a:spcBef>
                <a:spcPts val="600"/>
              </a:spcBef>
              <a:spcAft>
                <a:spcPts val="200"/>
              </a:spcAft>
              <a:buClr>
                <a:schemeClr val="accent2"/>
              </a:buClr>
              <a:buSzPct val="70000"/>
              <a:buFont typeface="Wingdings" pitchFamily="2" charset="2"/>
              <a:buBlip>
                <a:blip r:embed="rId4"/>
              </a:buBlip>
            </a:pPr>
            <a:r>
              <a:rPr lang="en-US" sz="1600" b="1" dirty="0">
                <a:solidFill>
                  <a:srgbClr val="000000"/>
                </a:solidFill>
                <a:latin typeface="Tahoma" pitchFamily="34" charset="0"/>
              </a:rPr>
              <a:t>Explain the true benefit, include a description of the current condition.</a:t>
            </a:r>
          </a:p>
          <a:p>
            <a:pPr marL="546100" lvl="1" indent="-187325" defTabSz="409575">
              <a:spcBef>
                <a:spcPts val="600"/>
              </a:spcBef>
              <a:spcAft>
                <a:spcPts val="200"/>
              </a:spcAft>
              <a:buClr>
                <a:schemeClr val="accent2"/>
              </a:buClr>
              <a:buSzPct val="70000"/>
              <a:buFont typeface="Wingdings" pitchFamily="2" charset="2"/>
              <a:buBlip>
                <a:blip r:embed="rId4"/>
              </a:buBlip>
            </a:pPr>
            <a:r>
              <a:rPr lang="en-US" sz="1600" b="1" dirty="0">
                <a:solidFill>
                  <a:srgbClr val="000000"/>
                </a:solidFill>
                <a:latin typeface="Tahoma" pitchFamily="34" charset="0"/>
              </a:rPr>
              <a:t>How long will it take and how many people will you lead?</a:t>
            </a:r>
          </a:p>
          <a:p>
            <a:pPr marL="187325" indent="-187325" defTabSz="409575">
              <a:spcBef>
                <a:spcPts val="600"/>
              </a:spcBef>
              <a:spcAft>
                <a:spcPts val="200"/>
              </a:spcAft>
              <a:buClr>
                <a:schemeClr val="accent2"/>
              </a:buClr>
              <a:buSzPct val="70000"/>
            </a:pPr>
            <a:r>
              <a:rPr lang="en-US" sz="1800" b="1" dirty="0">
                <a:solidFill>
                  <a:srgbClr val="000000"/>
                </a:solidFill>
                <a:latin typeface="Tahoma" pitchFamily="34" charset="0"/>
              </a:rPr>
              <a:t>Drawings, Photos, Google view and documents (a must for any area planning)</a:t>
            </a:r>
          </a:p>
          <a:p>
            <a:pPr marL="546100" lvl="1" indent="-187325" defTabSz="409575">
              <a:spcBef>
                <a:spcPts val="600"/>
              </a:spcBef>
              <a:spcAft>
                <a:spcPts val="200"/>
              </a:spcAft>
              <a:buClr>
                <a:schemeClr val="accent2"/>
              </a:buClr>
              <a:buSzPct val="70000"/>
            </a:pPr>
            <a:r>
              <a:rPr lang="en-US" sz="1600" b="1" dirty="0">
                <a:solidFill>
                  <a:srgbClr val="000000"/>
                </a:solidFill>
                <a:latin typeface="Tahoma" pitchFamily="34" charset="0"/>
              </a:rPr>
              <a:t>These are included as extra documents with the proposal document.  They will not be embedded into the workbook.</a:t>
            </a:r>
          </a:p>
          <a:p>
            <a:pPr marL="546100" lvl="1" indent="-187325" defTabSz="409575">
              <a:spcBef>
                <a:spcPts val="600"/>
              </a:spcBef>
              <a:spcAft>
                <a:spcPts val="200"/>
              </a:spcAft>
              <a:buClr>
                <a:schemeClr val="accent2"/>
              </a:buClr>
              <a:buSzPct val="70000"/>
            </a:pPr>
            <a:r>
              <a:rPr lang="en-US" sz="1600" b="1" dirty="0">
                <a:solidFill>
                  <a:srgbClr val="000000"/>
                </a:solidFill>
                <a:latin typeface="Tahoma" pitchFamily="34" charset="0"/>
              </a:rPr>
              <a:t>Include a caption that explains the photo or drawing</a:t>
            </a:r>
          </a:p>
          <a:p>
            <a:pPr marL="546100" lvl="1" indent="-187325" defTabSz="409575">
              <a:spcBef>
                <a:spcPts val="600"/>
              </a:spcBef>
              <a:spcAft>
                <a:spcPts val="200"/>
              </a:spcAft>
              <a:buClr>
                <a:schemeClr val="accent2"/>
              </a:buClr>
              <a:buSzPct val="70000"/>
            </a:pPr>
            <a:r>
              <a:rPr lang="en-US" sz="1600" b="1" dirty="0">
                <a:solidFill>
                  <a:srgbClr val="000000"/>
                </a:solidFill>
                <a:latin typeface="Tahoma" pitchFamily="34" charset="0"/>
              </a:rPr>
              <a:t>Include photos of current condition or where the new item will be located.</a:t>
            </a:r>
          </a:p>
          <a:p>
            <a:pPr marL="546100" lvl="1" indent="-187325" defTabSz="409575">
              <a:spcBef>
                <a:spcPts val="600"/>
              </a:spcBef>
              <a:spcAft>
                <a:spcPts val="200"/>
              </a:spcAft>
              <a:buClr>
                <a:schemeClr val="accent2"/>
              </a:buClr>
              <a:buSzPct val="70000"/>
            </a:pPr>
            <a:r>
              <a:rPr lang="en-US" sz="1600" b="1" dirty="0">
                <a:solidFill>
                  <a:srgbClr val="000000"/>
                </a:solidFill>
                <a:latin typeface="Tahoma" pitchFamily="34" charset="0"/>
              </a:rPr>
              <a:t>Give credit to drawings or plans created by others.</a:t>
            </a:r>
          </a:p>
          <a:p>
            <a:pPr marL="187325" indent="-187325" defTabSz="409575">
              <a:spcBef>
                <a:spcPts val="600"/>
              </a:spcBef>
              <a:spcAft>
                <a:spcPts val="200"/>
              </a:spcAft>
              <a:buClr>
                <a:schemeClr val="accent2"/>
              </a:buClr>
              <a:buSzPct val="70000"/>
            </a:pPr>
            <a:r>
              <a:rPr lang="en-US" sz="1800" b="1" dirty="0">
                <a:solidFill>
                  <a:srgbClr val="000000"/>
                </a:solidFill>
                <a:latin typeface="Tahoma" pitchFamily="34" charset="0"/>
              </a:rPr>
              <a:t>Check grammar and spelling – this is the capstone of your Scouting journey, do your best!</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5539">
                                            <p:txEl>
                                              <p:pRg st="2" end="2"/>
                                            </p:txEl>
                                          </p:spTgt>
                                        </p:tgtEl>
                                        <p:attrNameLst>
                                          <p:attrName>style.visibility</p:attrName>
                                        </p:attrNameLst>
                                      </p:cBhvr>
                                      <p:to>
                                        <p:strVal val="visible"/>
                                      </p:to>
                                    </p:set>
                                    <p:animEffect transition="in" filter="fade">
                                      <p:cBhvr>
                                        <p:cTn id="16"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Effect transition="in" filter="fade">
                                      <p:cBhvr>
                                        <p:cTn id="19"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0" presetID="10" presetClass="entr" presetSubtype="0" fill="hold" grpId="0" nodeType="with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fade">
                                      <p:cBhvr>
                                        <p:cTn id="22"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fade">
                                      <p:cBhvr>
                                        <p:cTn id="27"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par>
                                <p:cTn id="28" presetID="10" presetClass="entr" presetSubtype="0" fill="hold" grpId="0" nodeType="withEffect">
                                  <p:stCondLst>
                                    <p:cond delay="0"/>
                                  </p:stCondLst>
                                  <p:childTnLst>
                                    <p:set>
                                      <p:cBhvr>
                                        <p:cTn id="29" dur="1" fill="hold">
                                          <p:stCondLst>
                                            <p:cond delay="0"/>
                                          </p:stCondLst>
                                        </p:cTn>
                                        <p:tgtEl>
                                          <p:spTgt spid="65539">
                                            <p:txEl>
                                              <p:pRg st="6" end="6"/>
                                            </p:txEl>
                                          </p:spTgt>
                                        </p:tgtEl>
                                        <p:attrNameLst>
                                          <p:attrName>style.visibility</p:attrName>
                                        </p:attrNameLst>
                                      </p:cBhvr>
                                      <p:to>
                                        <p:strVal val="visible"/>
                                      </p:to>
                                    </p:set>
                                    <p:animEffect transition="in" filter="fade">
                                      <p:cBhvr>
                                        <p:cTn id="30"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par>
                                <p:cTn id="31" presetID="10" presetClass="entr" presetSubtype="0" fill="hold" grpId="0" nodeType="withEffect">
                                  <p:stCondLst>
                                    <p:cond delay="0"/>
                                  </p:stCondLst>
                                  <p:childTnLst>
                                    <p:set>
                                      <p:cBhvr>
                                        <p:cTn id="32" dur="1" fill="hold">
                                          <p:stCondLst>
                                            <p:cond delay="0"/>
                                          </p:stCondLst>
                                        </p:cTn>
                                        <p:tgtEl>
                                          <p:spTgt spid="65539">
                                            <p:txEl>
                                              <p:pRg st="7" end="7"/>
                                            </p:txEl>
                                          </p:spTgt>
                                        </p:tgtEl>
                                        <p:attrNameLst>
                                          <p:attrName>style.visibility</p:attrName>
                                        </p:attrNameLst>
                                      </p:cBhvr>
                                      <p:to>
                                        <p:strVal val="visible"/>
                                      </p:to>
                                    </p:set>
                                    <p:animEffect transition="in" filter="fade">
                                      <p:cBhvr>
                                        <p:cTn id="33"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par>
                                <p:cTn id="34" presetID="10" presetClass="entr" presetSubtype="0" fill="hold" grpId="0" nodeType="withEffect">
                                  <p:stCondLst>
                                    <p:cond delay="0"/>
                                  </p:stCondLst>
                                  <p:childTnLst>
                                    <p:set>
                                      <p:cBhvr>
                                        <p:cTn id="35" dur="1" fill="hold">
                                          <p:stCondLst>
                                            <p:cond delay="0"/>
                                          </p:stCondLst>
                                        </p:cTn>
                                        <p:tgtEl>
                                          <p:spTgt spid="65539">
                                            <p:txEl>
                                              <p:pRg st="8" end="8"/>
                                            </p:txEl>
                                          </p:spTgt>
                                        </p:tgtEl>
                                        <p:attrNameLst>
                                          <p:attrName>style.visibility</p:attrName>
                                        </p:attrNameLst>
                                      </p:cBhvr>
                                      <p:to>
                                        <p:strVal val="visible"/>
                                      </p:to>
                                    </p:set>
                                    <p:animEffect transition="in" filter="fade">
                                      <p:cBhvr>
                                        <p:cTn id="36"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par>
                                <p:cTn id="37" presetID="10" presetClass="entr" presetSubtype="0" fill="hold" grpId="0" nodeType="withEffect">
                                  <p:stCondLst>
                                    <p:cond delay="0"/>
                                  </p:stCondLst>
                                  <p:childTnLst>
                                    <p:set>
                                      <p:cBhvr>
                                        <p:cTn id="38" dur="1" fill="hold">
                                          <p:stCondLst>
                                            <p:cond delay="0"/>
                                          </p:stCondLst>
                                        </p:cTn>
                                        <p:tgtEl>
                                          <p:spTgt spid="65539">
                                            <p:txEl>
                                              <p:pRg st="9" end="9"/>
                                            </p:txEl>
                                          </p:spTgt>
                                        </p:tgtEl>
                                        <p:attrNameLst>
                                          <p:attrName>style.visibility</p:attrName>
                                        </p:attrNameLst>
                                      </p:cBhvr>
                                      <p:to>
                                        <p:strVal val="visible"/>
                                      </p:to>
                                    </p:set>
                                    <p:animEffect transition="in" filter="fade">
                                      <p:cBhvr>
                                        <p:cTn id="39" dur="500"/>
                                        <p:tgtEl>
                                          <p:spTgt spid="65539">
                                            <p:txEl>
                                              <p:pRg st="9" end="9"/>
                                            </p:txEl>
                                          </p:spTgt>
                                        </p:tgtEl>
                                      </p:cBhvr>
                                    </p:animEffect>
                                  </p:childTnLst>
                                  <p:subTnLst>
                                    <p:animClr clrSpc="rgb" dir="cw">
                                      <p:cBhvr override="childStyle">
                                        <p:cTn dur="1" fill="hold" display="0" masterRel="nextClick" afterEffect="1"/>
                                        <p:tgtEl>
                                          <p:spTgt spid="65539">
                                            <p:txEl>
                                              <p:pRg st="9" end="9"/>
                                            </p:txEl>
                                          </p:spTgt>
                                        </p:tgtEl>
                                        <p:attrNameLst>
                                          <p:attrName>ppt_c</p:attrName>
                                        </p:attrNameLst>
                                      </p:cBhvr>
                                      <p:to>
                                        <a:srgbClr val="5F5F5F"/>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5539">
                                            <p:txEl>
                                              <p:pRg st="10" end="10"/>
                                            </p:txEl>
                                          </p:spTgt>
                                        </p:tgtEl>
                                        <p:attrNameLst>
                                          <p:attrName>style.visibility</p:attrName>
                                        </p:attrNameLst>
                                      </p:cBhvr>
                                      <p:to>
                                        <p:strVal val="visible"/>
                                      </p:to>
                                    </p:set>
                                    <p:animEffect transition="in" filter="fade">
                                      <p:cBhvr>
                                        <p:cTn id="44" dur="500"/>
                                        <p:tgtEl>
                                          <p:spTgt spid="65539">
                                            <p:txEl>
                                              <p:pRg st="10" end="10"/>
                                            </p:txEl>
                                          </p:spTgt>
                                        </p:tgtEl>
                                      </p:cBhvr>
                                    </p:animEffect>
                                  </p:childTnLst>
                                  <p:subTnLst>
                                    <p:animClr clrSpc="rgb" dir="cw">
                                      <p:cBhvr override="childStyle">
                                        <p:cTn dur="1" fill="hold" display="0" masterRel="nextClick" afterEffect="1"/>
                                        <p:tgtEl>
                                          <p:spTgt spid="65539">
                                            <p:txEl>
                                              <p:pRg st="10" end="10"/>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3"/>
          <p:cNvSpPr txBox="1">
            <a:spLocks noChangeArrowheads="1"/>
          </p:cNvSpPr>
          <p:nvPr/>
        </p:nvSpPr>
        <p:spPr bwMode="auto">
          <a:xfrm>
            <a:off x="153537" y="2096034"/>
            <a:ext cx="8934450" cy="438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07975" indent="-307975" algn="l" defTabSz="820738" rtl="0" eaLnBrk="0" fontAlgn="base" hangingPunct="0">
              <a:spcBef>
                <a:spcPct val="20000"/>
              </a:spcBef>
              <a:spcAft>
                <a:spcPct val="0"/>
              </a:spcAft>
              <a:buFont typeface="Wingdings 3" pitchFamily="18" charset="2"/>
              <a:buBlip>
                <a:blip r:embed="rId3"/>
              </a:buBlip>
              <a:defRPr sz="29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Wingdings 3" pitchFamily="18" charset="2"/>
              <a:buBlip>
                <a:blip r:embed="rId3"/>
              </a:buBlip>
              <a:defRPr sz="2500">
                <a:solidFill>
                  <a:schemeClr val="tx1"/>
                </a:solidFill>
                <a:latin typeface="+mn-lt"/>
              </a:defRPr>
            </a:lvl2pPr>
            <a:lvl3pPr marL="1025525" indent="-204788" algn="l" defTabSz="820738" rtl="0" eaLnBrk="0" fontAlgn="base" hangingPunct="0">
              <a:spcBef>
                <a:spcPct val="20000"/>
              </a:spcBef>
              <a:spcAft>
                <a:spcPct val="0"/>
              </a:spcAft>
              <a:buFont typeface="Wingdings 3" pitchFamily="18" charset="2"/>
              <a:buBlip>
                <a:blip r:embed="rId3"/>
              </a:buBlip>
              <a:defRPr sz="2200">
                <a:solidFill>
                  <a:schemeClr val="tx1"/>
                </a:solidFill>
                <a:latin typeface="+mn-lt"/>
              </a:defRPr>
            </a:lvl3pPr>
            <a:lvl4pPr marL="1436688" indent="-206375"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4pPr>
            <a:lvl5pPr marL="18462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5pPr>
            <a:lvl6pPr marL="23034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6pPr>
            <a:lvl7pPr marL="27606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7pPr>
            <a:lvl8pPr marL="32178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8pPr>
            <a:lvl9pPr marL="3675063" indent="-204788" algn="l" defTabSz="820738" rtl="0" eaLnBrk="0" fontAlgn="base" hangingPunct="0">
              <a:spcBef>
                <a:spcPct val="20000"/>
              </a:spcBef>
              <a:spcAft>
                <a:spcPct val="0"/>
              </a:spcAft>
              <a:buFont typeface="Wingdings 3" pitchFamily="18" charset="2"/>
              <a:buBlip>
                <a:blip r:embed="rId3"/>
              </a:buBlip>
              <a:defRPr>
                <a:solidFill>
                  <a:schemeClr val="tx1"/>
                </a:solidFill>
                <a:latin typeface="+mn-lt"/>
              </a:defRPr>
            </a:lvl9pPr>
          </a:lstStyle>
          <a:p>
            <a:pPr marL="0" lvl="1" indent="0" defTabSz="409575">
              <a:spcBef>
                <a:spcPts val="1200"/>
              </a:spcBef>
              <a:spcAft>
                <a:spcPts val="200"/>
              </a:spcAft>
              <a:buClr>
                <a:schemeClr val="accent2"/>
              </a:buClr>
              <a:buSzPct val="70000"/>
              <a:buNone/>
            </a:pPr>
            <a:r>
              <a:rPr lang="en-US" sz="1900" b="1" kern="0" dirty="0">
                <a:solidFill>
                  <a:srgbClr val="000000"/>
                </a:solidFill>
                <a:latin typeface="Tahoma" pitchFamily="34" charset="0"/>
              </a:rPr>
              <a:t>My project is going to be located at the picnic and ceremony area at Christ the Teacher Catholic School.  I will be creating a memorial area to remember parents, students and teachers from the school community who have passed away. To do this I will be putting in a </a:t>
            </a:r>
            <a:r>
              <a:rPr lang="en-US" sz="1900" b="1" kern="0" dirty="0">
                <a:solidFill>
                  <a:srgbClr val="FF0000"/>
                </a:solidFill>
                <a:latin typeface="Tahoma" pitchFamily="34" charset="0"/>
              </a:rPr>
              <a:t>flag pole </a:t>
            </a:r>
            <a:r>
              <a:rPr lang="en-US" sz="1900" b="1" kern="0" dirty="0">
                <a:solidFill>
                  <a:srgbClr val="000000"/>
                </a:solidFill>
                <a:latin typeface="Tahoma" pitchFamily="34" charset="0"/>
              </a:rPr>
              <a:t>and a </a:t>
            </a:r>
            <a:r>
              <a:rPr lang="en-US" sz="1900" b="1" kern="0" dirty="0">
                <a:solidFill>
                  <a:srgbClr val="FF0000"/>
                </a:solidFill>
                <a:latin typeface="Tahoma" pitchFamily="34" charset="0"/>
              </a:rPr>
              <a:t>memorial stone </a:t>
            </a:r>
            <a:r>
              <a:rPr lang="en-US" sz="1900" b="1" kern="0" dirty="0">
                <a:solidFill>
                  <a:srgbClr val="000000"/>
                </a:solidFill>
                <a:latin typeface="Tahoma" pitchFamily="34" charset="0"/>
              </a:rPr>
              <a:t>next to the flag pole that will have a </a:t>
            </a:r>
            <a:r>
              <a:rPr lang="en-US" sz="1900" b="1" kern="0" dirty="0">
                <a:solidFill>
                  <a:srgbClr val="FF0000"/>
                </a:solidFill>
                <a:latin typeface="Tahoma" pitchFamily="34" charset="0"/>
              </a:rPr>
              <a:t>plaque </a:t>
            </a:r>
            <a:r>
              <a:rPr lang="en-US" sz="1900" b="1" kern="0" dirty="0">
                <a:solidFill>
                  <a:srgbClr val="000000"/>
                </a:solidFill>
                <a:latin typeface="Tahoma" pitchFamily="34" charset="0"/>
              </a:rPr>
              <a:t>on it listing the names of the departed loved ones from our family at Christ the Teacher School. I will also be </a:t>
            </a:r>
            <a:r>
              <a:rPr lang="en-US" sz="1900" b="1" kern="0" dirty="0">
                <a:solidFill>
                  <a:srgbClr val="FF0000"/>
                </a:solidFill>
                <a:latin typeface="Tahoma" pitchFamily="34" charset="0"/>
              </a:rPr>
              <a:t>naming the 1/2 mile walking trail</a:t>
            </a:r>
            <a:r>
              <a:rPr lang="en-US" sz="1900" b="1" kern="0" dirty="0">
                <a:solidFill>
                  <a:srgbClr val="000000"/>
                </a:solidFill>
                <a:latin typeface="Tahoma" pitchFamily="34" charset="0"/>
              </a:rPr>
              <a:t> located in the woods right next to the ceremony area. The trail will be called the "Trail of Angels." Along the trail I will have a total of </a:t>
            </a:r>
            <a:r>
              <a:rPr lang="en-US" sz="1900" b="1" kern="0" dirty="0">
                <a:solidFill>
                  <a:srgbClr val="FF0000"/>
                </a:solidFill>
                <a:latin typeface="Tahoma" pitchFamily="34" charset="0"/>
              </a:rPr>
              <a:t>11 plaques </a:t>
            </a:r>
            <a:r>
              <a:rPr lang="en-US" sz="1900" b="1" kern="0" dirty="0">
                <a:solidFill>
                  <a:srgbClr val="000000"/>
                </a:solidFill>
                <a:latin typeface="Tahoma" pitchFamily="34" charset="0"/>
              </a:rPr>
              <a:t>that will contain bible verses. The plaques will be spaced about </a:t>
            </a:r>
            <a:r>
              <a:rPr lang="en-US" sz="1900" b="1" kern="0" dirty="0">
                <a:solidFill>
                  <a:srgbClr val="FF0000"/>
                </a:solidFill>
                <a:latin typeface="Tahoma" pitchFamily="34" charset="0"/>
              </a:rPr>
              <a:t>240 feet</a:t>
            </a:r>
            <a:r>
              <a:rPr lang="en-US" sz="1900" b="1" kern="0" dirty="0">
                <a:solidFill>
                  <a:srgbClr val="000000"/>
                </a:solidFill>
                <a:latin typeface="Tahoma" pitchFamily="34" charset="0"/>
              </a:rPr>
              <a:t> apart and the bible verses will contain positive messages about life after death and eternal salvation with Jesus.  I also plan to improve the appearance of the ceremony area by installing </a:t>
            </a:r>
            <a:r>
              <a:rPr lang="en-US" sz="1900" b="1" kern="0" dirty="0">
                <a:solidFill>
                  <a:srgbClr val="FF0000"/>
                </a:solidFill>
                <a:latin typeface="Tahoma" pitchFamily="34" charset="0"/>
              </a:rPr>
              <a:t>new bases to the wood benches</a:t>
            </a:r>
            <a:r>
              <a:rPr lang="en-US" sz="1900" b="1" kern="0" dirty="0">
                <a:solidFill>
                  <a:srgbClr val="000000"/>
                </a:solidFill>
                <a:latin typeface="Tahoma" pitchFamily="34" charset="0"/>
              </a:rPr>
              <a:t>, </a:t>
            </a:r>
            <a:r>
              <a:rPr lang="en-US" sz="1900" b="1" kern="0" dirty="0">
                <a:solidFill>
                  <a:srgbClr val="FF0000"/>
                </a:solidFill>
                <a:latin typeface="Tahoma" pitchFamily="34" charset="0"/>
              </a:rPr>
              <a:t>building a storage structure for the firewood </a:t>
            </a:r>
            <a:r>
              <a:rPr lang="en-US" sz="1900" b="1" kern="0" dirty="0">
                <a:solidFill>
                  <a:srgbClr val="000000"/>
                </a:solidFill>
                <a:latin typeface="Tahoma" pitchFamily="34" charset="0"/>
              </a:rPr>
              <a:t>and adding a </a:t>
            </a:r>
            <a:r>
              <a:rPr lang="en-US" sz="1900" b="1" kern="0" dirty="0">
                <a:solidFill>
                  <a:srgbClr val="FF0000"/>
                </a:solidFill>
                <a:latin typeface="Tahoma" pitchFamily="34" charset="0"/>
              </a:rPr>
              <a:t>new layer of mulch</a:t>
            </a:r>
            <a:r>
              <a:rPr lang="en-US" sz="1900" b="1" kern="0" dirty="0">
                <a:solidFill>
                  <a:srgbClr val="000000"/>
                </a:solidFill>
                <a:latin typeface="Tahoma" pitchFamily="34" charset="0"/>
              </a:rPr>
              <a:t>.</a:t>
            </a:r>
          </a:p>
          <a:p>
            <a:pPr marL="0" lvl="1" indent="0" defTabSz="409575">
              <a:spcBef>
                <a:spcPts val="1200"/>
              </a:spcBef>
              <a:spcAft>
                <a:spcPts val="200"/>
              </a:spcAft>
              <a:buClr>
                <a:schemeClr val="accent2"/>
              </a:buClr>
              <a:buSzPct val="70000"/>
              <a:buNone/>
            </a:pPr>
            <a:endParaRPr lang="en-US" sz="2000" b="1" kern="0" dirty="0">
              <a:solidFill>
                <a:srgbClr val="000000"/>
              </a:solidFill>
              <a:latin typeface="Tahoma" pitchFamily="34" charset="0"/>
            </a:endParaRPr>
          </a:p>
        </p:txBody>
      </p:sp>
      <p:sp>
        <p:nvSpPr>
          <p:cNvPr id="7" name="Rectangle 2"/>
          <p:cNvSpPr txBox="1">
            <a:spLocks noChangeArrowheads="1"/>
          </p:cNvSpPr>
          <p:nvPr/>
        </p:nvSpPr>
        <p:spPr bwMode="auto">
          <a:xfrm>
            <a:off x="1752600" y="8382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mj-lt"/>
                <a:ea typeface="+mj-ea"/>
                <a:cs typeface="+mj-cs"/>
              </a:defRPr>
            </a:lvl1pPr>
            <a:lvl2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2pPr>
            <a:lvl3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3pPr>
            <a:lvl4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4pPr>
            <a:lvl5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5pPr>
            <a:lvl6pPr marL="4572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6pPr>
            <a:lvl7pPr marL="9144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7pPr>
            <a:lvl8pPr marL="13716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8pPr>
            <a:lvl9pPr marL="18288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9pPr>
          </a:lstStyle>
          <a:p>
            <a:pPr marL="117475" algn="l" defTabSz="409575">
              <a:defRPr/>
            </a:pPr>
            <a:r>
              <a:rPr lang="en-US" sz="4000" kern="0" dirty="0"/>
              <a:t>Project Description Example</a:t>
            </a:r>
          </a:p>
        </p:txBody>
      </p:sp>
    </p:spTree>
    <p:extLst>
      <p:ext uri="{BB962C8B-B14F-4D97-AF65-F5344CB8AC3E}">
        <p14:creationId xmlns:p14="http://schemas.microsoft.com/office/powerpoint/2010/main" val="4017593249"/>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224" b="2058"/>
          <a:stretch/>
        </p:blipFill>
        <p:spPr bwMode="auto">
          <a:xfrm>
            <a:off x="762000" y="1840047"/>
            <a:ext cx="7477599" cy="471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5917273"/>
      </p:ext>
    </p:extLst>
  </p:cSld>
  <p:clrMapOvr>
    <a:masterClrMapping/>
  </p:clrMapOvr>
  <p:transition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88" t="3636" r="1152" b="1"/>
          <a:stretch/>
        </p:blipFill>
        <p:spPr bwMode="auto">
          <a:xfrm>
            <a:off x="1143000" y="1828800"/>
            <a:ext cx="7201488" cy="483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546694"/>
      </p:ext>
    </p:extLst>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6400" y="609600"/>
            <a:ext cx="7391400" cy="838200"/>
          </a:xfrm>
        </p:spPr>
        <p:txBody>
          <a:bodyPr lIns="0" tIns="0" rIns="0" bIns="0" anchor="t"/>
          <a:lstStyle/>
          <a:p>
            <a:pPr marL="117475" algn="l" defTabSz="409575">
              <a:defRPr/>
            </a:pPr>
            <a:r>
              <a:rPr lang="en-US" sz="4400" u="sng" dirty="0"/>
              <a:t>Today’s Objectives</a:t>
            </a:r>
          </a:p>
        </p:txBody>
      </p:sp>
      <p:sp>
        <p:nvSpPr>
          <p:cNvPr id="3075" name="Rectangle 3"/>
          <p:cNvSpPr>
            <a:spLocks noGrp="1" noChangeArrowheads="1"/>
          </p:cNvSpPr>
          <p:nvPr>
            <p:ph type="body" idx="1"/>
          </p:nvPr>
        </p:nvSpPr>
        <p:spPr>
          <a:xfrm>
            <a:off x="152400" y="2362200"/>
            <a:ext cx="8763000" cy="3200400"/>
          </a:xfrm>
          <a:noFill/>
        </p:spPr>
        <p:txBody>
          <a:bodyPr lIns="0" tIns="0" rIns="0" bIns="0"/>
          <a:lstStyle/>
          <a:p>
            <a:pPr marL="187325" indent="-187325" defTabSz="409575">
              <a:spcAft>
                <a:spcPct val="25000"/>
              </a:spcAft>
              <a:buClr>
                <a:schemeClr val="accent2"/>
              </a:buClr>
              <a:buSzPct val="70000"/>
              <a:buFont typeface="Wingdings" pitchFamily="2" charset="2"/>
              <a:buBlip>
                <a:blip r:embed="rId3"/>
              </a:buBlip>
            </a:pPr>
            <a:r>
              <a:rPr lang="en-US" sz="2800" b="1" dirty="0">
                <a:solidFill>
                  <a:srgbClr val="000000"/>
                </a:solidFill>
                <a:latin typeface="Tahoma" pitchFamily="34" charset="0"/>
              </a:rPr>
              <a:t> </a:t>
            </a:r>
            <a:r>
              <a:rPr lang="en-US" sz="3600" b="1" dirty="0">
                <a:solidFill>
                  <a:srgbClr val="000000"/>
                </a:solidFill>
                <a:latin typeface="Tahoma" pitchFamily="34" charset="0"/>
              </a:rPr>
              <a:t>Eagle Feathers</a:t>
            </a:r>
          </a:p>
          <a:p>
            <a:pPr marL="187325" indent="-187325" defTabSz="409575">
              <a:spcAft>
                <a:spcPct val="25000"/>
              </a:spcAft>
              <a:buClr>
                <a:schemeClr val="accent2"/>
              </a:buClr>
              <a:buSzPct val="70000"/>
              <a:buFont typeface="Wingdings" pitchFamily="2" charset="2"/>
              <a:buBlip>
                <a:blip r:embed="rId3"/>
              </a:buBlip>
            </a:pPr>
            <a:r>
              <a:rPr lang="en-US" sz="3600" b="1" dirty="0">
                <a:solidFill>
                  <a:srgbClr val="000000"/>
                </a:solidFill>
                <a:latin typeface="Tahoma" pitchFamily="34" charset="0"/>
              </a:rPr>
              <a:t> Eagle Scout Rank Requirements</a:t>
            </a:r>
          </a:p>
          <a:p>
            <a:pPr marL="187325" indent="-187325" defTabSz="409575">
              <a:spcAft>
                <a:spcPct val="25000"/>
              </a:spcAft>
              <a:buClr>
                <a:schemeClr val="accent2"/>
              </a:buClr>
              <a:buSzPct val="70000"/>
              <a:buFont typeface="Wingdings" pitchFamily="2" charset="2"/>
              <a:buBlip>
                <a:blip r:embed="rId3"/>
              </a:buBlip>
            </a:pPr>
            <a:r>
              <a:rPr lang="en-US" sz="2800" b="1" dirty="0">
                <a:solidFill>
                  <a:srgbClr val="000000"/>
                </a:solidFill>
                <a:latin typeface="Tahoma" pitchFamily="34" charset="0"/>
              </a:rPr>
              <a:t> </a:t>
            </a:r>
            <a:r>
              <a:rPr lang="en-US" sz="4800" b="1" dirty="0">
                <a:solidFill>
                  <a:srgbClr val="000000"/>
                </a:solidFill>
                <a:latin typeface="Tahoma" pitchFamily="34" charset="0"/>
              </a:rPr>
              <a:t>Eagle Scout Service Project</a:t>
            </a:r>
          </a:p>
          <a:p>
            <a:pPr marL="187325" indent="-187325" defTabSz="409575">
              <a:spcAft>
                <a:spcPct val="25000"/>
              </a:spcAft>
              <a:buClr>
                <a:schemeClr val="accent2"/>
              </a:buClr>
              <a:buSzPct val="70000"/>
              <a:buFont typeface="Wingdings" pitchFamily="2" charset="2"/>
              <a:buBlip>
                <a:blip r:embed="rId3"/>
              </a:buBlip>
            </a:pPr>
            <a:r>
              <a:rPr lang="en-US" sz="2800" b="1" dirty="0">
                <a:solidFill>
                  <a:srgbClr val="000000"/>
                </a:solidFill>
                <a:latin typeface="Tahoma" pitchFamily="34" charset="0"/>
              </a:rPr>
              <a:t> </a:t>
            </a:r>
            <a:r>
              <a:rPr lang="en-US" sz="3600" b="1" dirty="0">
                <a:solidFill>
                  <a:srgbClr val="000000"/>
                </a:solidFill>
                <a:latin typeface="Tahoma" pitchFamily="34" charset="0"/>
              </a:rPr>
              <a:t>Eagle Scout Rank Application</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fade">
                                      <p:cBhvr>
                                        <p:cTn id="19" dur="1000"/>
                                        <p:tgtEl>
                                          <p:spTgt spid="3075">
                                            <p:txEl>
                                              <p:pRg st="3" end="3"/>
                                            </p:txEl>
                                          </p:spTgt>
                                        </p:tgtEl>
                                      </p:cBhvr>
                                    </p:animEffect>
                                    <p:anim calcmode="lin" valueType="num">
                                      <p:cBhvr>
                                        <p:cTn id="20"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8" t="2082" r="1270" b="3560"/>
          <a:stretch/>
        </p:blipFill>
        <p:spPr bwMode="auto">
          <a:xfrm>
            <a:off x="1066800" y="1798021"/>
            <a:ext cx="7383806" cy="483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546694"/>
      </p:ext>
    </p:extLst>
  </p:cSld>
  <p:clrMapOvr>
    <a:masterClrMapping/>
  </p:clrMapOvr>
  <p:transition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02229"/>
            <a:ext cx="7270259" cy="495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948578"/>
      </p:ext>
    </p:extLst>
  </p:cSld>
  <p:clrMapOvr>
    <a:masterClrMapping/>
  </p:clrMapOvr>
  <p:transition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705012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948578"/>
      </p:ext>
    </p:extLst>
  </p:cSld>
  <p:clrMapOvr>
    <a:masterClrMapping/>
  </p:clrMapOvr>
  <p:transition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114" y="1683227"/>
            <a:ext cx="7096541"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51504"/>
      </p:ext>
    </p:extLst>
  </p:cSld>
  <p:clrMapOvr>
    <a:masterClrMapping/>
  </p:clrMapOvr>
  <p:transition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0" t="2085" r="8301" b="1671"/>
          <a:stretch/>
        </p:blipFill>
        <p:spPr bwMode="auto">
          <a:xfrm>
            <a:off x="1524000" y="1604108"/>
            <a:ext cx="6847696" cy="486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51504"/>
      </p:ext>
    </p:extLst>
  </p:cSld>
  <p:clrMapOvr>
    <a:masterClrMapping/>
  </p:clrMapOvr>
  <p:transition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ext Box 5"/>
          <p:cNvSpPr txBox="1">
            <a:spLocks noChangeArrowheads="1"/>
          </p:cNvSpPr>
          <p:nvPr/>
        </p:nvSpPr>
        <p:spPr bwMode="auto">
          <a:xfrm>
            <a:off x="1847850" y="898525"/>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Examples of other drawings, plans and photos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35851" y="759451"/>
            <a:ext cx="4858084" cy="611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762000" y="6305490"/>
            <a:ext cx="7722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 of Map showing locations of 17 new trail markers</a:t>
            </a:r>
          </a:p>
        </p:txBody>
      </p:sp>
    </p:spTree>
    <p:extLst>
      <p:ext uri="{BB962C8B-B14F-4D97-AF65-F5344CB8AC3E}">
        <p14:creationId xmlns:p14="http://schemas.microsoft.com/office/powerpoint/2010/main" val="3015051504"/>
      </p:ext>
    </p:extLst>
  </p:cSld>
  <p:clrMapOvr>
    <a:masterClrMapping/>
  </p:clrMapOvr>
  <p:transition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ext Box 5"/>
          <p:cNvSpPr txBox="1">
            <a:spLocks noChangeArrowheads="1"/>
          </p:cNvSpPr>
          <p:nvPr/>
        </p:nvSpPr>
        <p:spPr bwMode="auto">
          <a:xfrm>
            <a:off x="1150961" y="6324600"/>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Examples of Aerial Drawing showing project location</a:t>
            </a:r>
          </a:p>
        </p:txBody>
      </p:sp>
      <p:sp>
        <p:nvSpPr>
          <p:cNvPr id="8" name="Text Box 5"/>
          <p:cNvSpPr txBox="1">
            <a:spLocks noChangeArrowheads="1"/>
          </p:cNvSpPr>
          <p:nvPr/>
        </p:nvSpPr>
        <p:spPr bwMode="auto">
          <a:xfrm>
            <a:off x="1847850" y="898525"/>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Examples of other drawings, plans and photos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2362200"/>
            <a:ext cx="5181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7800"/>
            <a:ext cx="3907912" cy="352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51504"/>
      </p:ext>
    </p:extLst>
  </p:cSld>
  <p:clrMapOvr>
    <a:masterClrMapping/>
  </p:clrMapOvr>
  <p:transition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Text Box 5"/>
          <p:cNvSpPr txBox="1">
            <a:spLocks noChangeArrowheads="1"/>
          </p:cNvSpPr>
          <p:nvPr/>
        </p:nvSpPr>
        <p:spPr bwMode="auto">
          <a:xfrm>
            <a:off x="1847850" y="898525"/>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Examples of other drawings, plans and photos</a:t>
            </a:r>
          </a:p>
        </p:txBody>
      </p:sp>
      <p:sp>
        <p:nvSpPr>
          <p:cNvPr id="7" name="Text Box 5"/>
          <p:cNvSpPr txBox="1">
            <a:spLocks noChangeArrowheads="1"/>
          </p:cNvSpPr>
          <p:nvPr/>
        </p:nvSpPr>
        <p:spPr bwMode="auto">
          <a:xfrm>
            <a:off x="1054290" y="6143879"/>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 of drawings and location of a laptop cabinet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1508185"/>
            <a:ext cx="7139565" cy="458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051504"/>
      </p:ext>
    </p:extLst>
  </p:cSld>
  <p:clrMapOvr>
    <a:masterClrMapping/>
  </p:clrMapOvr>
  <p:transition advTm="3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76200"/>
            <a:ext cx="7467600" cy="762000"/>
          </a:xfrm>
        </p:spPr>
        <p:txBody>
          <a:bodyPr lIns="0" tIns="0" rIns="0" bIns="0" anchor="t"/>
          <a:lstStyle/>
          <a:p>
            <a:pPr marL="117475" algn="l" defTabSz="409575">
              <a:defRPr/>
            </a:pPr>
            <a:r>
              <a:rPr lang="en-US" sz="4000" u="sng" dirty="0"/>
              <a:t>ESSP–Establish the Vision</a:t>
            </a:r>
          </a:p>
        </p:txBody>
      </p:sp>
      <p:sp>
        <p:nvSpPr>
          <p:cNvPr id="5" name="Rectangle 4"/>
          <p:cNvSpPr/>
          <p:nvPr/>
        </p:nvSpPr>
        <p:spPr bwMode="auto">
          <a:xfrm>
            <a:off x="6781800" y="1524000"/>
            <a:ext cx="990600" cy="19782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Text Box 5"/>
          <p:cNvSpPr txBox="1">
            <a:spLocks noChangeArrowheads="1"/>
          </p:cNvSpPr>
          <p:nvPr/>
        </p:nvSpPr>
        <p:spPr bwMode="auto">
          <a:xfrm>
            <a:off x="1847850" y="898525"/>
            <a:ext cx="723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Examples of other drawings, plans and photos</a:t>
            </a:r>
          </a:p>
        </p:txBody>
      </p:sp>
      <p:sp>
        <p:nvSpPr>
          <p:cNvPr id="7" name="Text Box 5"/>
          <p:cNvSpPr txBox="1">
            <a:spLocks noChangeArrowheads="1"/>
          </p:cNvSpPr>
          <p:nvPr/>
        </p:nvSpPr>
        <p:spPr bwMode="auto">
          <a:xfrm>
            <a:off x="420914" y="6267510"/>
            <a:ext cx="3783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000" b="1" dirty="0">
                <a:solidFill>
                  <a:schemeClr val="accent2"/>
                </a:solidFill>
                <a:latin typeface="Tahoma" pitchFamily="34" charset="0"/>
              </a:rPr>
              <a:t>Example of design drawings</a:t>
            </a: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25196"/>
          <a:stretch/>
        </p:blipFill>
        <p:spPr bwMode="auto">
          <a:xfrm>
            <a:off x="5638800" y="1298635"/>
            <a:ext cx="2905333"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423" y="3920431"/>
            <a:ext cx="2361353" cy="293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5"/>
          <p:cNvSpPr txBox="1">
            <a:spLocks noChangeArrowheads="1"/>
          </p:cNvSpPr>
          <p:nvPr/>
        </p:nvSpPr>
        <p:spPr bwMode="auto">
          <a:xfrm>
            <a:off x="5796341" y="3124200"/>
            <a:ext cx="28437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Aft>
                <a:spcPct val="20000"/>
              </a:spcAft>
              <a:buClr>
                <a:schemeClr val="accent2"/>
              </a:buClr>
              <a:buSzPct val="70000"/>
              <a:buFont typeface="Wingdings" pitchFamily="2" charset="2"/>
              <a:buNone/>
            </a:pPr>
            <a:r>
              <a:rPr lang="en-US" sz="1400" b="1" dirty="0">
                <a:latin typeface="Tahoma" pitchFamily="34" charset="0"/>
              </a:rPr>
              <a:t>This is what the bench will look like</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334921"/>
            <a:ext cx="3486150" cy="463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372926"/>
      </p:ext>
    </p:extLst>
  </p:cSld>
  <p:clrMapOvr>
    <a:masterClrMapping/>
  </p:clrMapOvr>
  <p:transition advTm="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905000" y="76200"/>
            <a:ext cx="5638800" cy="1371600"/>
          </a:xfrm>
        </p:spPr>
        <p:txBody>
          <a:bodyPr lIns="0" tIns="0" rIns="0" bIns="0" anchor="t"/>
          <a:lstStyle/>
          <a:p>
            <a:pPr marL="117475" algn="l" defTabSz="409575">
              <a:defRPr/>
            </a:pPr>
            <a:r>
              <a:rPr lang="en-US" sz="4000" u="sng" dirty="0"/>
              <a:t>ESSP – Materials, </a:t>
            </a:r>
            <a:br>
              <a:rPr lang="en-US" sz="4000" u="sng" dirty="0"/>
            </a:br>
            <a:r>
              <a:rPr lang="en-US" sz="4000" u="sng" dirty="0"/>
              <a:t>Supplies and Tools</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152400" y="1797209"/>
            <a:ext cx="8686800" cy="1371601"/>
          </a:xfrm>
          <a:noFill/>
        </p:spPr>
        <p:txBody>
          <a:bodyPr lIns="0" tIns="0" rIns="0" bIns="0"/>
          <a:lstStyle/>
          <a:p>
            <a:pPr marL="187325" indent="-187325" defTabSz="409575">
              <a:spcBef>
                <a:spcPts val="1200"/>
              </a:spcBef>
              <a:spcAft>
                <a:spcPts val="200"/>
              </a:spcAft>
              <a:buClr>
                <a:schemeClr val="accent2"/>
              </a:buClr>
              <a:buSzPct val="70000"/>
              <a:buFont typeface="Wingdings" pitchFamily="2" charset="2"/>
              <a:buBlip>
                <a:blip r:embed="rId4"/>
              </a:buBlip>
            </a:pPr>
            <a:r>
              <a:rPr lang="en-US" sz="2000" b="1" dirty="0">
                <a:solidFill>
                  <a:srgbClr val="000000"/>
                </a:solidFill>
                <a:latin typeface="Tahoma" pitchFamily="34" charset="0"/>
              </a:rPr>
              <a:t>Materials </a:t>
            </a:r>
            <a:r>
              <a:rPr lang="en-US" sz="2000" b="1" dirty="0">
                <a:latin typeface="Tahoma" pitchFamily="34" charset="0"/>
              </a:rPr>
              <a:t>(Stuff used and left behind)</a:t>
            </a:r>
            <a:endParaRPr lang="en-US" sz="2000" b="1" dirty="0">
              <a:solidFill>
                <a:srgbClr val="000000"/>
              </a:solidFill>
              <a:latin typeface="Tahoma" pitchFamily="34" charset="0"/>
            </a:endParaRPr>
          </a:p>
          <a:p>
            <a:pPr marL="187325" indent="-187325" defTabSz="409575">
              <a:spcBef>
                <a:spcPts val="1200"/>
              </a:spcBef>
              <a:spcAft>
                <a:spcPts val="200"/>
              </a:spcAft>
              <a:buClr>
                <a:schemeClr val="accent2"/>
              </a:buClr>
              <a:buSzPct val="70000"/>
              <a:buFont typeface="Wingdings" pitchFamily="2" charset="2"/>
              <a:buBlip>
                <a:blip r:embed="rId4"/>
              </a:buBlip>
            </a:pPr>
            <a:r>
              <a:rPr lang="en-US" sz="2000" b="1" dirty="0">
                <a:solidFill>
                  <a:srgbClr val="000000"/>
                </a:solidFill>
                <a:latin typeface="Tahoma" pitchFamily="34" charset="0"/>
              </a:rPr>
              <a:t>Supplies (Stuff used up)</a:t>
            </a:r>
          </a:p>
          <a:p>
            <a:pPr marL="187325" indent="-187325" defTabSz="409575">
              <a:spcBef>
                <a:spcPts val="1200"/>
              </a:spcBef>
              <a:spcAft>
                <a:spcPts val="200"/>
              </a:spcAft>
              <a:buClr>
                <a:schemeClr val="accent2"/>
              </a:buClr>
              <a:buSzPct val="70000"/>
              <a:buFont typeface="Wingdings" pitchFamily="2" charset="2"/>
              <a:buBlip>
                <a:blip r:embed="rId4"/>
              </a:buBlip>
            </a:pPr>
            <a:r>
              <a:rPr lang="en-US" sz="2000" b="1" dirty="0">
                <a:solidFill>
                  <a:srgbClr val="000000"/>
                </a:solidFill>
                <a:latin typeface="Tahoma" pitchFamily="34" charset="0"/>
              </a:rPr>
              <a:t>Tools (Equipment used to complete the project)</a:t>
            </a:r>
          </a:p>
        </p:txBody>
      </p:sp>
      <p:sp>
        <p:nvSpPr>
          <p:cNvPr id="6" name="Rectangle 3"/>
          <p:cNvSpPr txBox="1">
            <a:spLocks noChangeArrowheads="1"/>
          </p:cNvSpPr>
          <p:nvPr/>
        </p:nvSpPr>
        <p:spPr bwMode="auto">
          <a:xfrm>
            <a:off x="76200" y="4038600"/>
            <a:ext cx="8686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07975" indent="-307975" algn="l" defTabSz="820738" rtl="0" eaLnBrk="0" fontAlgn="base" hangingPunct="0">
              <a:spcBef>
                <a:spcPct val="20000"/>
              </a:spcBef>
              <a:spcAft>
                <a:spcPct val="0"/>
              </a:spcAft>
              <a:buFont typeface="Wingdings 3" pitchFamily="18" charset="2"/>
              <a:buBlip>
                <a:blip r:embed="rId4"/>
              </a:buBlip>
              <a:defRPr sz="2900">
                <a:solidFill>
                  <a:schemeClr val="tx1"/>
                </a:solidFill>
                <a:latin typeface="+mn-lt"/>
                <a:ea typeface="+mn-ea"/>
                <a:cs typeface="+mn-cs"/>
              </a:defRPr>
            </a:lvl1pPr>
            <a:lvl2pPr marL="666750" indent="-257175" algn="l" defTabSz="820738" rtl="0" eaLnBrk="0" fontAlgn="base" hangingPunct="0">
              <a:spcBef>
                <a:spcPct val="20000"/>
              </a:spcBef>
              <a:spcAft>
                <a:spcPct val="0"/>
              </a:spcAft>
              <a:buFont typeface="Wingdings 3" pitchFamily="18" charset="2"/>
              <a:buBlip>
                <a:blip r:embed="rId4"/>
              </a:buBlip>
              <a:defRPr sz="2500">
                <a:solidFill>
                  <a:schemeClr val="tx1"/>
                </a:solidFill>
                <a:latin typeface="+mn-lt"/>
              </a:defRPr>
            </a:lvl2pPr>
            <a:lvl3pPr marL="1025525" indent="-204788" algn="l" defTabSz="820738" rtl="0" eaLnBrk="0" fontAlgn="base" hangingPunct="0">
              <a:spcBef>
                <a:spcPct val="20000"/>
              </a:spcBef>
              <a:spcAft>
                <a:spcPct val="0"/>
              </a:spcAft>
              <a:buFont typeface="Wingdings 3" pitchFamily="18" charset="2"/>
              <a:buBlip>
                <a:blip r:embed="rId4"/>
              </a:buBlip>
              <a:defRPr sz="2200">
                <a:solidFill>
                  <a:schemeClr val="tx1"/>
                </a:solidFill>
                <a:latin typeface="+mn-lt"/>
              </a:defRPr>
            </a:lvl3pPr>
            <a:lvl4pPr marL="1436688" indent="-206375" algn="l" defTabSz="820738" rtl="0" eaLnBrk="0" fontAlgn="base" hangingPunct="0">
              <a:spcBef>
                <a:spcPct val="20000"/>
              </a:spcBef>
              <a:spcAft>
                <a:spcPct val="0"/>
              </a:spcAft>
              <a:buFont typeface="Wingdings 3" pitchFamily="18" charset="2"/>
              <a:buBlip>
                <a:blip r:embed="rId4"/>
              </a:buBlip>
              <a:defRPr>
                <a:solidFill>
                  <a:schemeClr val="tx1"/>
                </a:solidFill>
                <a:latin typeface="+mn-lt"/>
              </a:defRPr>
            </a:lvl4pPr>
            <a:lvl5pPr marL="1846263" indent="-204788" algn="l" defTabSz="820738" rtl="0" eaLnBrk="0" fontAlgn="base" hangingPunct="0">
              <a:spcBef>
                <a:spcPct val="20000"/>
              </a:spcBef>
              <a:spcAft>
                <a:spcPct val="0"/>
              </a:spcAft>
              <a:buFont typeface="Wingdings 3" pitchFamily="18" charset="2"/>
              <a:buBlip>
                <a:blip r:embed="rId4"/>
              </a:buBlip>
              <a:defRPr>
                <a:solidFill>
                  <a:schemeClr val="tx1"/>
                </a:solidFill>
                <a:latin typeface="+mn-lt"/>
              </a:defRPr>
            </a:lvl5pPr>
            <a:lvl6pPr marL="2303463" indent="-204788" algn="l" defTabSz="820738" rtl="0" eaLnBrk="0" fontAlgn="base" hangingPunct="0">
              <a:spcBef>
                <a:spcPct val="20000"/>
              </a:spcBef>
              <a:spcAft>
                <a:spcPct val="0"/>
              </a:spcAft>
              <a:buFont typeface="Wingdings 3" pitchFamily="18" charset="2"/>
              <a:buBlip>
                <a:blip r:embed="rId4"/>
              </a:buBlip>
              <a:defRPr>
                <a:solidFill>
                  <a:schemeClr val="tx1"/>
                </a:solidFill>
                <a:latin typeface="+mn-lt"/>
              </a:defRPr>
            </a:lvl6pPr>
            <a:lvl7pPr marL="2760663" indent="-204788" algn="l" defTabSz="820738" rtl="0" eaLnBrk="0" fontAlgn="base" hangingPunct="0">
              <a:spcBef>
                <a:spcPct val="20000"/>
              </a:spcBef>
              <a:spcAft>
                <a:spcPct val="0"/>
              </a:spcAft>
              <a:buFont typeface="Wingdings 3" pitchFamily="18" charset="2"/>
              <a:buBlip>
                <a:blip r:embed="rId4"/>
              </a:buBlip>
              <a:defRPr>
                <a:solidFill>
                  <a:schemeClr val="tx1"/>
                </a:solidFill>
                <a:latin typeface="+mn-lt"/>
              </a:defRPr>
            </a:lvl7pPr>
            <a:lvl8pPr marL="3217863" indent="-204788" algn="l" defTabSz="820738" rtl="0" eaLnBrk="0" fontAlgn="base" hangingPunct="0">
              <a:spcBef>
                <a:spcPct val="20000"/>
              </a:spcBef>
              <a:spcAft>
                <a:spcPct val="0"/>
              </a:spcAft>
              <a:buFont typeface="Wingdings 3" pitchFamily="18" charset="2"/>
              <a:buBlip>
                <a:blip r:embed="rId4"/>
              </a:buBlip>
              <a:defRPr>
                <a:solidFill>
                  <a:schemeClr val="tx1"/>
                </a:solidFill>
                <a:latin typeface="+mn-lt"/>
              </a:defRPr>
            </a:lvl8pPr>
            <a:lvl9pPr marL="3675063" indent="-204788" algn="l" defTabSz="820738" rtl="0" eaLnBrk="0" fontAlgn="base" hangingPunct="0">
              <a:spcBef>
                <a:spcPct val="20000"/>
              </a:spcBef>
              <a:spcAft>
                <a:spcPct val="0"/>
              </a:spcAft>
              <a:buFont typeface="Wingdings 3" pitchFamily="18" charset="2"/>
              <a:buBlip>
                <a:blip r:embed="rId4"/>
              </a:buBlip>
              <a:defRPr>
                <a:solidFill>
                  <a:schemeClr val="tx1"/>
                </a:solidFill>
                <a:latin typeface="+mn-lt"/>
              </a:defRPr>
            </a:lvl9pPr>
          </a:lstStyle>
          <a:p>
            <a:pPr marL="269875" indent="-219075" defTabSz="409575">
              <a:spcBef>
                <a:spcPts val="600"/>
              </a:spcBef>
              <a:spcAft>
                <a:spcPts val="200"/>
              </a:spcAft>
              <a:buClr>
                <a:schemeClr val="accent2"/>
              </a:buClr>
              <a:buSzPct val="70000"/>
              <a:buFont typeface="Wingdings" pitchFamily="2" charset="2"/>
              <a:buBlip>
                <a:blip r:embed="rId4"/>
              </a:buBlip>
            </a:pPr>
            <a:r>
              <a:rPr lang="en-US" sz="2000" b="1" kern="0" dirty="0">
                <a:solidFill>
                  <a:srgbClr val="000000"/>
                </a:solidFill>
                <a:latin typeface="Tahoma" pitchFamily="34" charset="0"/>
              </a:rPr>
              <a:t>These are general lists of items needed to meet the project goals</a:t>
            </a:r>
          </a:p>
          <a:p>
            <a:pPr marL="269875" indent="-219075" defTabSz="409575">
              <a:spcBef>
                <a:spcPts val="600"/>
              </a:spcBef>
              <a:spcAft>
                <a:spcPts val="200"/>
              </a:spcAft>
              <a:buClr>
                <a:schemeClr val="accent2"/>
              </a:buClr>
              <a:buSzPct val="70000"/>
              <a:buFont typeface="Wingdings" pitchFamily="2" charset="2"/>
              <a:buBlip>
                <a:blip r:embed="rId4"/>
              </a:buBlip>
            </a:pPr>
            <a:r>
              <a:rPr lang="en-US" sz="2000" b="1" kern="0" dirty="0">
                <a:solidFill>
                  <a:srgbClr val="000000"/>
                </a:solidFill>
                <a:latin typeface="Tahoma" pitchFamily="34" charset="0"/>
              </a:rPr>
              <a:t>Be as thorough as you can, does not have to be 100% complete but must show good thought</a:t>
            </a:r>
          </a:p>
          <a:p>
            <a:pPr marL="269875" indent="-219075" defTabSz="409575">
              <a:spcBef>
                <a:spcPts val="600"/>
              </a:spcBef>
              <a:spcAft>
                <a:spcPts val="200"/>
              </a:spcAft>
              <a:buClr>
                <a:schemeClr val="accent2"/>
              </a:buClr>
              <a:buSzPct val="70000"/>
              <a:buFont typeface="Wingdings" pitchFamily="2" charset="2"/>
              <a:buBlip>
                <a:blip r:embed="rId4"/>
              </a:buBlip>
            </a:pPr>
            <a:r>
              <a:rPr lang="en-US" sz="2000" b="1" kern="0" dirty="0">
                <a:solidFill>
                  <a:srgbClr val="000000"/>
                </a:solidFill>
                <a:latin typeface="Tahoma" pitchFamily="34" charset="0"/>
              </a:rPr>
              <a:t>Does not require detail research for material quantities.</a:t>
            </a:r>
          </a:p>
          <a:p>
            <a:pPr marL="269875" indent="-219075" defTabSz="409575">
              <a:spcBef>
                <a:spcPts val="600"/>
              </a:spcBef>
              <a:spcAft>
                <a:spcPts val="200"/>
              </a:spcAft>
              <a:buClr>
                <a:schemeClr val="accent2"/>
              </a:buClr>
              <a:buSzPct val="70000"/>
              <a:buFont typeface="Wingdings" pitchFamily="2" charset="2"/>
              <a:buBlip>
                <a:blip r:embed="rId4"/>
              </a:buBlip>
            </a:pPr>
            <a:r>
              <a:rPr lang="en-US" sz="2000" b="1" kern="0" dirty="0">
                <a:solidFill>
                  <a:srgbClr val="000000"/>
                </a:solidFill>
                <a:latin typeface="Tahoma" pitchFamily="34" charset="0"/>
              </a:rPr>
              <a:t>Lists should coincide with safety issues (</a:t>
            </a:r>
            <a:r>
              <a:rPr lang="en-US" sz="2000" b="1" kern="0" dirty="0" err="1">
                <a:solidFill>
                  <a:srgbClr val="000000"/>
                </a:solidFill>
                <a:latin typeface="Tahoma" pitchFamily="34" charset="0"/>
              </a:rPr>
              <a:t>ie</a:t>
            </a:r>
            <a:r>
              <a:rPr lang="en-US" sz="2000" b="1" kern="0" dirty="0">
                <a:solidFill>
                  <a:srgbClr val="000000"/>
                </a:solidFill>
                <a:latin typeface="Tahoma" pitchFamily="34" charset="0"/>
              </a:rPr>
              <a:t>. Dehydration, include water, Power tools, include eye, ear, lung and hand)</a:t>
            </a:r>
          </a:p>
        </p:txBody>
      </p:sp>
      <p:sp>
        <p:nvSpPr>
          <p:cNvPr id="7" name="Rectangle 2"/>
          <p:cNvSpPr txBox="1">
            <a:spLocks noChangeArrowheads="1"/>
          </p:cNvSpPr>
          <p:nvPr/>
        </p:nvSpPr>
        <p:spPr bwMode="auto">
          <a:xfrm>
            <a:off x="1752600" y="3200400"/>
            <a:ext cx="548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mj-lt"/>
                <a:ea typeface="+mj-ea"/>
                <a:cs typeface="+mj-cs"/>
              </a:defRPr>
            </a:lvl1pPr>
            <a:lvl2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2pPr>
            <a:lvl3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3pPr>
            <a:lvl4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4pPr>
            <a:lvl5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5pPr>
            <a:lvl6pPr marL="4572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6pPr>
            <a:lvl7pPr marL="9144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7pPr>
            <a:lvl8pPr marL="13716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8pPr>
            <a:lvl9pPr marL="18288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9pPr>
          </a:lstStyle>
          <a:p>
            <a:pPr marL="117475" algn="l" defTabSz="409575">
              <a:defRPr/>
            </a:pPr>
            <a:r>
              <a:rPr lang="en-US" sz="4000" u="sng" kern="0" dirty="0"/>
              <a:t>All three lists should</a:t>
            </a:r>
          </a:p>
        </p:txBody>
      </p:sp>
    </p:spTree>
    <p:extLst>
      <p:ext uri="{BB962C8B-B14F-4D97-AF65-F5344CB8AC3E}">
        <p14:creationId xmlns:p14="http://schemas.microsoft.com/office/powerpoint/2010/main" val="4134474319"/>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fade">
                                      <p:cBhvr>
                                        <p:cTn id="17"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fade">
                                      <p:cBhvr>
                                        <p:cTn id="22"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5F5F5F"/>
                                      </p:to>
                                    </p:animClr>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5F5F5F"/>
                                      </p:to>
                                    </p:animClr>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5F5F5F"/>
                                      </p:to>
                                    </p:animClr>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P spid="6"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9808" flipH="1">
            <a:off x="7064850" y="681706"/>
            <a:ext cx="20843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Rectangle 3"/>
          <p:cNvSpPr>
            <a:spLocks noGrp="1" noChangeArrowheads="1"/>
          </p:cNvSpPr>
          <p:nvPr>
            <p:ph type="body" idx="1"/>
          </p:nvPr>
        </p:nvSpPr>
        <p:spPr>
          <a:xfrm>
            <a:off x="190500" y="2133602"/>
            <a:ext cx="8763000" cy="4267199"/>
          </a:xfrm>
        </p:spPr>
        <p:txBody>
          <a:bodyPr/>
          <a:lstStyle/>
          <a:p>
            <a:pPr marL="339725" indent="-339725">
              <a:spcBef>
                <a:spcPct val="0"/>
              </a:spcBef>
              <a:spcAft>
                <a:spcPct val="40000"/>
              </a:spcAft>
            </a:pPr>
            <a:r>
              <a:rPr lang="en-US" sz="2000" b="1" dirty="0">
                <a:latin typeface="Tahoma" pitchFamily="34" charset="0"/>
              </a:rPr>
              <a:t>The Rank of Eagle tells others about OUR: </a:t>
            </a:r>
          </a:p>
          <a:p>
            <a:pPr marL="801688" lvl="1" indent="-347663">
              <a:spcBef>
                <a:spcPct val="0"/>
              </a:spcBef>
              <a:spcAft>
                <a:spcPct val="40000"/>
              </a:spcAft>
            </a:pPr>
            <a:r>
              <a:rPr lang="en-US" sz="2000" b="1" dirty="0">
                <a:latin typeface="Tahoma" pitchFamily="34" charset="0"/>
              </a:rPr>
              <a:t>Character</a:t>
            </a:r>
          </a:p>
          <a:p>
            <a:pPr marL="801688" lvl="1" indent="-347663">
              <a:spcBef>
                <a:spcPct val="0"/>
              </a:spcBef>
              <a:spcAft>
                <a:spcPct val="40000"/>
              </a:spcAft>
            </a:pPr>
            <a:r>
              <a:rPr lang="en-US" sz="2000" b="1" dirty="0">
                <a:latin typeface="Tahoma" pitchFamily="34" charset="0"/>
              </a:rPr>
              <a:t>Skill</a:t>
            </a:r>
          </a:p>
          <a:p>
            <a:pPr marL="801688" lvl="1" indent="-347663">
              <a:spcBef>
                <a:spcPct val="0"/>
              </a:spcBef>
              <a:spcAft>
                <a:spcPct val="40000"/>
              </a:spcAft>
            </a:pPr>
            <a:r>
              <a:rPr lang="en-US" sz="2000" b="1" dirty="0">
                <a:latin typeface="Tahoma" pitchFamily="34" charset="0"/>
              </a:rPr>
              <a:t>Leadership ability</a:t>
            </a:r>
          </a:p>
          <a:p>
            <a:pPr marL="339725" indent="-339725">
              <a:spcBef>
                <a:spcPct val="0"/>
              </a:spcBef>
              <a:spcAft>
                <a:spcPct val="40000"/>
              </a:spcAft>
            </a:pPr>
            <a:r>
              <a:rPr lang="en-US" sz="2000" b="1" dirty="0">
                <a:latin typeface="Tahoma" pitchFamily="34" charset="0"/>
              </a:rPr>
              <a:t>The Rank of Eagle is held by only 2-4% of all Scouts</a:t>
            </a:r>
          </a:p>
          <a:p>
            <a:pPr marL="339725" indent="-339725">
              <a:spcBef>
                <a:spcPct val="0"/>
              </a:spcBef>
              <a:spcAft>
                <a:spcPct val="40000"/>
              </a:spcAft>
            </a:pPr>
            <a:r>
              <a:rPr lang="en-US" sz="2000" b="1" dirty="0">
                <a:latin typeface="Tahoma" pitchFamily="34" charset="0"/>
              </a:rPr>
              <a:t>The Rank of Eagle is time limited - Beware the 4 G’s</a:t>
            </a:r>
          </a:p>
          <a:p>
            <a:pPr marL="801688" lvl="1" indent="-347663">
              <a:spcBef>
                <a:spcPct val="0"/>
              </a:spcBef>
              <a:spcAft>
                <a:spcPct val="40000"/>
              </a:spcAft>
            </a:pPr>
            <a:r>
              <a:rPr lang="en-US" sz="2000" b="1" dirty="0">
                <a:latin typeface="Tahoma" pitchFamily="34" charset="0"/>
              </a:rPr>
              <a:t>Grades – Gas – Games – Girls/Guys … Plus Jobs and Sports</a:t>
            </a:r>
          </a:p>
          <a:p>
            <a:pPr marL="339725" indent="-339725">
              <a:spcBef>
                <a:spcPct val="0"/>
              </a:spcBef>
              <a:spcAft>
                <a:spcPct val="40000"/>
              </a:spcAft>
            </a:pPr>
            <a:r>
              <a:rPr lang="en-US" sz="2000" b="1" dirty="0">
                <a:latin typeface="Tahoma" pitchFamily="34" charset="0"/>
              </a:rPr>
              <a:t>The Eagle rank is also a serious consideration for college entrance accomplishments and military recruiters.</a:t>
            </a:r>
          </a:p>
        </p:txBody>
      </p:sp>
      <p:sp>
        <p:nvSpPr>
          <p:cNvPr id="56326" name="Rectangle 6"/>
          <p:cNvSpPr>
            <a:spLocks noGrp="1" noChangeArrowheads="1"/>
          </p:cNvSpPr>
          <p:nvPr>
            <p:ph type="title"/>
          </p:nvPr>
        </p:nvSpPr>
        <p:spPr>
          <a:xfrm>
            <a:off x="1676400" y="609600"/>
            <a:ext cx="7391400" cy="838200"/>
          </a:xfrm>
        </p:spPr>
        <p:txBody>
          <a:bodyPr lIns="0" tIns="0" rIns="0" bIns="0" anchor="t"/>
          <a:lstStyle/>
          <a:p>
            <a:pPr marL="117475" algn="l" defTabSz="409575">
              <a:defRPr/>
            </a:pPr>
            <a:r>
              <a:rPr lang="en-US" u="sng"/>
              <a:t>Eagle Feathers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500"/>
                                        <p:tgtEl>
                                          <p:spTgt spid="56323">
                                            <p:txEl>
                                              <p:pRg st="0" end="0"/>
                                            </p:txEl>
                                          </p:spTgt>
                                        </p:tgtEl>
                                      </p:cBhvr>
                                    </p:animEffect>
                                  </p:childTnLst>
                                  <p:subTnLst>
                                    <p:animClr clrSpc="rgb" dir="cw">
                                      <p:cBhvr override="childStyle">
                                        <p:cTn dur="1" fill="hold" display="0" masterRel="nextClick" afterEffect="1"/>
                                        <p:tgtEl>
                                          <p:spTgt spid="56323">
                                            <p:txEl>
                                              <p:pRg st="0" end="0"/>
                                            </p:txEl>
                                          </p:spTgt>
                                        </p:tgtEl>
                                        <p:attrNameLst>
                                          <p:attrName>ppt_c</p:attrName>
                                        </p:attrNameLst>
                                      </p:cBhvr>
                                      <p:to>
                                        <a:srgbClr val="5F5F5F"/>
                                      </p:to>
                                    </p:animClr>
                                  </p:subTnLst>
                                </p:cTn>
                              </p:par>
                              <p:par>
                                <p:cTn id="8" presetID="10"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fade">
                                      <p:cBhvr>
                                        <p:cTn id="10" dur="500"/>
                                        <p:tgtEl>
                                          <p:spTgt spid="56323">
                                            <p:txEl>
                                              <p:pRg st="1" end="1"/>
                                            </p:txEl>
                                          </p:spTgt>
                                        </p:tgtEl>
                                      </p:cBhvr>
                                    </p:animEffect>
                                  </p:childTnLst>
                                  <p:subTnLst>
                                    <p:animClr clrSpc="rgb" dir="cw">
                                      <p:cBhvr override="childStyle">
                                        <p:cTn dur="1" fill="hold" display="0" masterRel="nextClick" afterEffect="1"/>
                                        <p:tgtEl>
                                          <p:spTgt spid="56323">
                                            <p:txEl>
                                              <p:pRg st="1" end="1"/>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fade">
                                      <p:cBhvr>
                                        <p:cTn id="13" dur="500"/>
                                        <p:tgtEl>
                                          <p:spTgt spid="56323">
                                            <p:txEl>
                                              <p:pRg st="2" end="2"/>
                                            </p:txEl>
                                          </p:spTgt>
                                        </p:tgtEl>
                                      </p:cBhvr>
                                    </p:animEffect>
                                  </p:childTnLst>
                                  <p:subTnLst>
                                    <p:animClr clrSpc="rgb" dir="cw">
                                      <p:cBhvr override="childStyle">
                                        <p:cTn dur="1" fill="hold" display="0" masterRel="nextClick" afterEffect="1"/>
                                        <p:tgtEl>
                                          <p:spTgt spid="56323">
                                            <p:txEl>
                                              <p:pRg st="2" end="2"/>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56323">
                                            <p:txEl>
                                              <p:pRg st="3" end="3"/>
                                            </p:txEl>
                                          </p:spTgt>
                                        </p:tgtEl>
                                        <p:attrNameLst>
                                          <p:attrName>style.visibility</p:attrName>
                                        </p:attrNameLst>
                                      </p:cBhvr>
                                      <p:to>
                                        <p:strVal val="visible"/>
                                      </p:to>
                                    </p:set>
                                    <p:animEffect transition="in" filter="fade">
                                      <p:cBhvr>
                                        <p:cTn id="16" dur="500"/>
                                        <p:tgtEl>
                                          <p:spTgt spid="56323">
                                            <p:txEl>
                                              <p:pRg st="3" end="3"/>
                                            </p:txEl>
                                          </p:spTgt>
                                        </p:tgtEl>
                                      </p:cBhvr>
                                    </p:animEffect>
                                  </p:childTnLst>
                                  <p:subTnLst>
                                    <p:animClr clrSpc="rgb" dir="cw">
                                      <p:cBhvr override="childStyle">
                                        <p:cTn dur="1" fill="hold" display="0" masterRel="nextClick" afterEffect="1"/>
                                        <p:tgtEl>
                                          <p:spTgt spid="56323">
                                            <p:txEl>
                                              <p:pRg st="3" end="3"/>
                                            </p:txEl>
                                          </p:spTgt>
                                        </p:tgtEl>
                                        <p:attrNameLst>
                                          <p:attrName>ppt_c</p:attrName>
                                        </p:attrNameLst>
                                      </p:cBhvr>
                                      <p:to>
                                        <a:srgbClr val="5F5F5F"/>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fade">
                                      <p:cBhvr>
                                        <p:cTn id="21" dur="500"/>
                                        <p:tgtEl>
                                          <p:spTgt spid="56323">
                                            <p:txEl>
                                              <p:pRg st="4" end="4"/>
                                            </p:txEl>
                                          </p:spTgt>
                                        </p:tgtEl>
                                      </p:cBhvr>
                                    </p:animEffect>
                                  </p:childTnLst>
                                  <p:subTnLst>
                                    <p:animClr clrSpc="rgb" dir="cw">
                                      <p:cBhvr override="childStyle">
                                        <p:cTn dur="1" fill="hold" display="0" masterRel="nextClick" afterEffect="1"/>
                                        <p:tgtEl>
                                          <p:spTgt spid="56323">
                                            <p:txEl>
                                              <p:pRg st="4" end="4"/>
                                            </p:txEl>
                                          </p:spTgt>
                                        </p:tgtEl>
                                        <p:attrNameLst>
                                          <p:attrName>ppt_c</p:attrName>
                                        </p:attrNameLst>
                                      </p:cBhvr>
                                      <p:to>
                                        <a:srgbClr val="5F5F5F"/>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323">
                                            <p:txEl>
                                              <p:pRg st="5" end="5"/>
                                            </p:txEl>
                                          </p:spTgt>
                                        </p:tgtEl>
                                        <p:attrNameLst>
                                          <p:attrName>style.visibility</p:attrName>
                                        </p:attrNameLst>
                                      </p:cBhvr>
                                      <p:to>
                                        <p:strVal val="visible"/>
                                      </p:to>
                                    </p:set>
                                    <p:animEffect transition="in" filter="fade">
                                      <p:cBhvr>
                                        <p:cTn id="26" dur="500"/>
                                        <p:tgtEl>
                                          <p:spTgt spid="56323">
                                            <p:txEl>
                                              <p:pRg st="5" end="5"/>
                                            </p:txEl>
                                          </p:spTgt>
                                        </p:tgtEl>
                                      </p:cBhvr>
                                    </p:animEffect>
                                  </p:childTnLst>
                                  <p:subTnLst>
                                    <p:animClr clrSpc="rgb" dir="cw">
                                      <p:cBhvr override="childStyle">
                                        <p:cTn dur="1" fill="hold" display="0" masterRel="nextClick" afterEffect="1"/>
                                        <p:tgtEl>
                                          <p:spTgt spid="56323">
                                            <p:txEl>
                                              <p:pRg st="5" end="5"/>
                                            </p:txEl>
                                          </p:spTgt>
                                        </p:tgtEl>
                                        <p:attrNameLst>
                                          <p:attrName>ppt_c</p:attrName>
                                        </p:attrNameLst>
                                      </p:cBhvr>
                                      <p:to>
                                        <a:srgbClr val="5F5F5F"/>
                                      </p:to>
                                    </p:animClr>
                                  </p:subTnLst>
                                </p:cTn>
                              </p:par>
                              <p:par>
                                <p:cTn id="27" presetID="10" presetClass="entr" presetSubtype="0" fill="hold" grpId="0" nodeType="withEffect">
                                  <p:stCondLst>
                                    <p:cond delay="0"/>
                                  </p:stCondLst>
                                  <p:childTnLst>
                                    <p:set>
                                      <p:cBhvr>
                                        <p:cTn id="28" dur="1" fill="hold">
                                          <p:stCondLst>
                                            <p:cond delay="0"/>
                                          </p:stCondLst>
                                        </p:cTn>
                                        <p:tgtEl>
                                          <p:spTgt spid="56323">
                                            <p:txEl>
                                              <p:pRg st="6" end="6"/>
                                            </p:txEl>
                                          </p:spTgt>
                                        </p:tgtEl>
                                        <p:attrNameLst>
                                          <p:attrName>style.visibility</p:attrName>
                                        </p:attrNameLst>
                                      </p:cBhvr>
                                      <p:to>
                                        <p:strVal val="visible"/>
                                      </p:to>
                                    </p:set>
                                    <p:animEffect transition="in" filter="fade">
                                      <p:cBhvr>
                                        <p:cTn id="29" dur="500"/>
                                        <p:tgtEl>
                                          <p:spTgt spid="56323">
                                            <p:txEl>
                                              <p:pRg st="6" end="6"/>
                                            </p:txEl>
                                          </p:spTgt>
                                        </p:tgtEl>
                                      </p:cBhvr>
                                    </p:animEffect>
                                  </p:childTnLst>
                                  <p:subTnLst>
                                    <p:animClr clrSpc="rgb" dir="cw">
                                      <p:cBhvr override="childStyle">
                                        <p:cTn dur="1" fill="hold" display="0" masterRel="nextClick" afterEffect="1"/>
                                        <p:tgtEl>
                                          <p:spTgt spid="56323">
                                            <p:txEl>
                                              <p:pRg st="6" end="6"/>
                                            </p:txEl>
                                          </p:spTgt>
                                        </p:tgtEl>
                                        <p:attrNameLst>
                                          <p:attrName>ppt_c</p:attrName>
                                        </p:attrNameLst>
                                      </p:cBhvr>
                                      <p:to>
                                        <a:srgbClr val="5F5F5F"/>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6323">
                                            <p:txEl>
                                              <p:pRg st="7" end="7"/>
                                            </p:txEl>
                                          </p:spTgt>
                                        </p:tgtEl>
                                        <p:attrNameLst>
                                          <p:attrName>style.visibility</p:attrName>
                                        </p:attrNameLst>
                                      </p:cBhvr>
                                      <p:to>
                                        <p:strVal val="visible"/>
                                      </p:to>
                                    </p:set>
                                    <p:animEffect transition="in" filter="fade">
                                      <p:cBhvr>
                                        <p:cTn id="34"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828800" y="333374"/>
            <a:ext cx="6172200" cy="1343026"/>
          </a:xfrm>
        </p:spPr>
        <p:txBody>
          <a:bodyPr lIns="0" tIns="0" rIns="0" bIns="0" anchor="t"/>
          <a:lstStyle/>
          <a:p>
            <a:pPr marL="117475" algn="l" defTabSz="409575">
              <a:defRPr/>
            </a:pPr>
            <a:r>
              <a:rPr lang="en-US" sz="3800" u="sng" dirty="0"/>
              <a:t>ESSP – Permits, Cost </a:t>
            </a:r>
            <a:br>
              <a:rPr lang="en-US" sz="3800" u="sng" dirty="0"/>
            </a:br>
            <a:r>
              <a:rPr lang="en-US" sz="3800" u="sng" dirty="0"/>
              <a:t>and funding project</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152400" y="1571626"/>
            <a:ext cx="8839200" cy="4953000"/>
          </a:xfrm>
          <a:noFill/>
        </p:spPr>
        <p:txBody>
          <a:bodyPr lIns="0" tIns="0" rIns="0" bIns="0"/>
          <a:lstStyle/>
          <a:p>
            <a:pPr marL="187325" indent="-187325" defTabSz="409575">
              <a:spcBef>
                <a:spcPts val="600"/>
              </a:spcBef>
              <a:spcAft>
                <a:spcPts val="0"/>
              </a:spcAft>
              <a:buClr>
                <a:schemeClr val="accent2"/>
              </a:buClr>
              <a:buSzPct val="70000"/>
              <a:buFont typeface="Wingdings" pitchFamily="2" charset="2"/>
              <a:buBlip>
                <a:blip r:embed="rId4"/>
              </a:buBlip>
            </a:pPr>
            <a:r>
              <a:rPr lang="en-US" sz="2000" b="1" dirty="0">
                <a:solidFill>
                  <a:srgbClr val="000000"/>
                </a:solidFill>
                <a:latin typeface="Tahoma" pitchFamily="34" charset="0"/>
              </a:rPr>
              <a:t>Permits and Permissions</a:t>
            </a:r>
          </a:p>
          <a:p>
            <a:pPr marL="546100" lvl="1" indent="-187325" defTabSz="409575">
              <a:spcBef>
                <a:spcPts val="600"/>
              </a:spcBef>
              <a:spcAft>
                <a:spcPts val="0"/>
              </a:spcAft>
              <a:buClr>
                <a:schemeClr val="accent2"/>
              </a:buClr>
              <a:buSzPct val="70000"/>
              <a:buFont typeface="Wingdings" pitchFamily="2" charset="2"/>
              <a:buBlip>
                <a:blip r:embed="rId4"/>
              </a:buBlip>
            </a:pPr>
            <a:r>
              <a:rPr lang="en-US" sz="1600" b="1" dirty="0">
                <a:solidFill>
                  <a:srgbClr val="000000"/>
                </a:solidFill>
                <a:latin typeface="Tahoma" pitchFamily="34" charset="0"/>
              </a:rPr>
              <a:t>Some projects will require permission beyond that which the beneficiary provides such as building permits or Miss Utility.  Indicate these and be sure to allow plenty of extra time to obtain these.</a:t>
            </a:r>
          </a:p>
          <a:p>
            <a:pPr marL="187325" indent="-187325" defTabSz="409575">
              <a:spcBef>
                <a:spcPts val="600"/>
              </a:spcBef>
              <a:spcAft>
                <a:spcPts val="0"/>
              </a:spcAft>
              <a:buClr>
                <a:schemeClr val="accent2"/>
              </a:buClr>
              <a:buSzPct val="70000"/>
            </a:pPr>
            <a:r>
              <a:rPr lang="en-US" sz="2000" b="1" dirty="0">
                <a:solidFill>
                  <a:srgbClr val="000000"/>
                </a:solidFill>
                <a:latin typeface="Tahoma" pitchFamily="34" charset="0"/>
              </a:rPr>
              <a:t>Preliminary Cost Estimates</a:t>
            </a:r>
          </a:p>
          <a:p>
            <a:pPr marL="546100" lvl="1" indent="-187325" defTabSz="409575">
              <a:spcBef>
                <a:spcPts val="600"/>
              </a:spcBef>
              <a:spcAft>
                <a:spcPts val="0"/>
              </a:spcAft>
              <a:buClr>
                <a:schemeClr val="accent2"/>
              </a:buClr>
              <a:buSzPct val="70000"/>
            </a:pPr>
            <a:r>
              <a:rPr lang="en-US" sz="1600" b="1" dirty="0">
                <a:solidFill>
                  <a:srgbClr val="000000"/>
                </a:solidFill>
                <a:latin typeface="Tahoma" pitchFamily="34" charset="0"/>
              </a:rPr>
              <a:t>Will need to do some research to estimate the cost of Materials, Supplies, Tools, and miscellaneous.  </a:t>
            </a:r>
            <a:r>
              <a:rPr lang="en-US" sz="1700" b="1" dirty="0">
                <a:solidFill>
                  <a:srgbClr val="000000"/>
                </a:solidFill>
                <a:latin typeface="Tahoma" pitchFamily="34" charset="0"/>
              </a:rPr>
              <a:t>Do not just make guesses!  </a:t>
            </a:r>
            <a:r>
              <a:rPr lang="en-US" sz="1600" b="1" u="sng" dirty="0">
                <a:solidFill>
                  <a:srgbClr val="000000"/>
                </a:solidFill>
                <a:latin typeface="Tahoma" pitchFamily="34" charset="0"/>
              </a:rPr>
              <a:t>NOTE: Lumber and many building supplies have gone up significantly over the last several years!  Also, some supplies may be in short supply!!! </a:t>
            </a:r>
            <a:r>
              <a:rPr lang="en-US" sz="1600" b="1" dirty="0">
                <a:solidFill>
                  <a:srgbClr val="000000"/>
                </a:solidFill>
                <a:latin typeface="Tahoma" pitchFamily="34" charset="0"/>
              </a:rPr>
              <a:t> Seek out contractors for used or surplus materials!</a:t>
            </a:r>
            <a:endParaRPr lang="en-US" sz="1600" b="1" u="sng" dirty="0">
              <a:solidFill>
                <a:srgbClr val="000000"/>
              </a:solidFill>
              <a:latin typeface="Tahoma" pitchFamily="34" charset="0"/>
            </a:endParaRPr>
          </a:p>
          <a:p>
            <a:pPr marL="546100" lvl="1" indent="-187325" defTabSz="409575">
              <a:spcBef>
                <a:spcPts val="600"/>
              </a:spcBef>
              <a:spcAft>
                <a:spcPts val="0"/>
              </a:spcAft>
              <a:buClr>
                <a:schemeClr val="accent2"/>
              </a:buClr>
              <a:buSzPct val="70000"/>
            </a:pPr>
            <a:r>
              <a:rPr lang="en-US" sz="1600" b="1" dirty="0">
                <a:solidFill>
                  <a:srgbClr val="000000"/>
                </a:solidFill>
                <a:latin typeface="Tahoma" pitchFamily="34" charset="0"/>
              </a:rPr>
              <a:t>Should only be considered for things that will be consumed by the project (don’t estimate costs for tools you will borrow).</a:t>
            </a:r>
          </a:p>
          <a:p>
            <a:pPr marL="187325" indent="-187325" defTabSz="409575">
              <a:spcBef>
                <a:spcPts val="600"/>
              </a:spcBef>
              <a:spcAft>
                <a:spcPts val="0"/>
              </a:spcAft>
              <a:buClr>
                <a:schemeClr val="accent2"/>
              </a:buClr>
              <a:buSzPct val="70000"/>
            </a:pPr>
            <a:r>
              <a:rPr lang="en-US" sz="2000" b="1" dirty="0">
                <a:solidFill>
                  <a:srgbClr val="000000"/>
                </a:solidFill>
                <a:latin typeface="Tahoma" pitchFamily="34" charset="0"/>
              </a:rPr>
              <a:t>Fund Raising</a:t>
            </a:r>
          </a:p>
          <a:p>
            <a:pPr marL="546100" lvl="1" indent="-187325" defTabSz="409575">
              <a:spcBef>
                <a:spcPts val="600"/>
              </a:spcBef>
              <a:spcAft>
                <a:spcPts val="0"/>
              </a:spcAft>
              <a:buClr>
                <a:schemeClr val="accent2"/>
              </a:buClr>
              <a:buSzPct val="70000"/>
            </a:pPr>
            <a:r>
              <a:rPr lang="en-US" sz="1500" b="1" dirty="0">
                <a:solidFill>
                  <a:srgbClr val="000000"/>
                </a:solidFill>
                <a:latin typeface="Tahoma" pitchFamily="34" charset="0"/>
              </a:rPr>
              <a:t>Explain with some details how you plan to raise the money for the project. </a:t>
            </a:r>
          </a:p>
          <a:p>
            <a:pPr marL="546100" lvl="1" indent="-187325" defTabSz="409575">
              <a:spcBef>
                <a:spcPts val="600"/>
              </a:spcBef>
              <a:spcAft>
                <a:spcPts val="0"/>
              </a:spcAft>
              <a:buClr>
                <a:schemeClr val="accent2"/>
              </a:buClr>
              <a:buSzPct val="70000"/>
            </a:pPr>
            <a:r>
              <a:rPr lang="en-US" sz="1500" b="1" dirty="0">
                <a:solidFill>
                  <a:srgbClr val="000000"/>
                </a:solidFill>
                <a:latin typeface="Tahoma" pitchFamily="34" charset="0"/>
              </a:rPr>
              <a:t>Think of fundraisers that have leadership opportunities.</a:t>
            </a:r>
          </a:p>
          <a:p>
            <a:pPr marL="546100" lvl="1" indent="-187325" defTabSz="409575">
              <a:spcBef>
                <a:spcPts val="600"/>
              </a:spcBef>
              <a:spcAft>
                <a:spcPts val="0"/>
              </a:spcAft>
              <a:buClr>
                <a:schemeClr val="accent2"/>
              </a:buClr>
              <a:buSzPct val="70000"/>
            </a:pPr>
            <a:r>
              <a:rPr lang="en-US" sz="1500" b="1" dirty="0">
                <a:solidFill>
                  <a:srgbClr val="000000"/>
                </a:solidFill>
                <a:latin typeface="Tahoma" pitchFamily="34" charset="0"/>
              </a:rPr>
              <a:t>The fundraising is part of the approved project and if included is expected to be completed.</a:t>
            </a:r>
          </a:p>
          <a:p>
            <a:pPr marL="546100" lvl="1" indent="-187325" defTabSz="409575">
              <a:spcBef>
                <a:spcPts val="600"/>
              </a:spcBef>
              <a:spcAft>
                <a:spcPts val="0"/>
              </a:spcAft>
              <a:buClr>
                <a:schemeClr val="accent2"/>
              </a:buClr>
              <a:buSzPct val="70000"/>
            </a:pPr>
            <a:r>
              <a:rPr lang="en-US" sz="1500" b="1" dirty="0">
                <a:solidFill>
                  <a:srgbClr val="000000"/>
                </a:solidFill>
                <a:latin typeface="Tahoma" pitchFamily="34" charset="0"/>
              </a:rPr>
              <a:t>Remember that a Scout is Thrifty</a:t>
            </a:r>
          </a:p>
        </p:txBody>
      </p:sp>
    </p:spTree>
    <p:extLst>
      <p:ext uri="{BB962C8B-B14F-4D97-AF65-F5344CB8AC3E}">
        <p14:creationId xmlns:p14="http://schemas.microsoft.com/office/powerpoint/2010/main" val="2052742335"/>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Effect transition="in" filter="fade">
                                      <p:cBhvr>
                                        <p:cTn id="18"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9" presetID="10" presetClass="entr" presetSubtype="0" fill="hold" grpId="0" nodeType="with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Effect transition="in" filter="fade">
                                      <p:cBhvr>
                                        <p:cTn id="21"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2" presetID="10" presetClass="entr" presetSubtype="0" fill="hold" grpId="0" nodeType="withEffect">
                                  <p:stCondLst>
                                    <p:cond delay="0"/>
                                  </p:stCondLst>
                                  <p:childTnLst>
                                    <p:set>
                                      <p:cBhvr>
                                        <p:cTn id="23" dur="1" fill="hold">
                                          <p:stCondLst>
                                            <p:cond delay="0"/>
                                          </p:stCondLst>
                                        </p:cTn>
                                        <p:tgtEl>
                                          <p:spTgt spid="65539">
                                            <p:txEl>
                                              <p:pRg st="4" end="4"/>
                                            </p:txEl>
                                          </p:spTgt>
                                        </p:tgtEl>
                                        <p:attrNameLst>
                                          <p:attrName>style.visibility</p:attrName>
                                        </p:attrNameLst>
                                      </p:cBhvr>
                                      <p:to>
                                        <p:strVal val="visible"/>
                                      </p:to>
                                    </p:set>
                                    <p:animEffect transition="in" filter="fade">
                                      <p:cBhvr>
                                        <p:cTn id="24"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5539">
                                            <p:txEl>
                                              <p:pRg st="5" end="5"/>
                                            </p:txEl>
                                          </p:spTgt>
                                        </p:tgtEl>
                                        <p:attrNameLst>
                                          <p:attrName>style.visibility</p:attrName>
                                        </p:attrNameLst>
                                      </p:cBhvr>
                                      <p:to>
                                        <p:strVal val="visible"/>
                                      </p:to>
                                    </p:set>
                                    <p:animEffect transition="in" filter="fade">
                                      <p:cBhvr>
                                        <p:cTn id="29"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par>
                                <p:cTn id="30" presetID="10" presetClass="entr" presetSubtype="0" fill="hold" grpId="0" nodeType="withEffect">
                                  <p:stCondLst>
                                    <p:cond delay="0"/>
                                  </p:stCondLst>
                                  <p:childTnLst>
                                    <p:set>
                                      <p:cBhvr>
                                        <p:cTn id="31" dur="1" fill="hold">
                                          <p:stCondLst>
                                            <p:cond delay="0"/>
                                          </p:stCondLst>
                                        </p:cTn>
                                        <p:tgtEl>
                                          <p:spTgt spid="65539">
                                            <p:txEl>
                                              <p:pRg st="6" end="6"/>
                                            </p:txEl>
                                          </p:spTgt>
                                        </p:tgtEl>
                                        <p:attrNameLst>
                                          <p:attrName>style.visibility</p:attrName>
                                        </p:attrNameLst>
                                      </p:cBhvr>
                                      <p:to>
                                        <p:strVal val="visible"/>
                                      </p:to>
                                    </p:set>
                                    <p:animEffect transition="in" filter="fade">
                                      <p:cBhvr>
                                        <p:cTn id="32"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par>
                                <p:cTn id="33" presetID="10" presetClass="entr" presetSubtype="0" fill="hold" grpId="0" nodeType="with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animEffect transition="in" filter="fade">
                                      <p:cBhvr>
                                        <p:cTn id="35"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par>
                                <p:cTn id="36" presetID="10" presetClass="entr" presetSubtype="0" fill="hold" grpId="0" nodeType="withEffect">
                                  <p:stCondLst>
                                    <p:cond delay="0"/>
                                  </p:stCondLst>
                                  <p:childTnLst>
                                    <p:set>
                                      <p:cBhvr>
                                        <p:cTn id="37" dur="1" fill="hold">
                                          <p:stCondLst>
                                            <p:cond delay="0"/>
                                          </p:stCondLst>
                                        </p:cTn>
                                        <p:tgtEl>
                                          <p:spTgt spid="65539">
                                            <p:txEl>
                                              <p:pRg st="8" end="8"/>
                                            </p:txEl>
                                          </p:spTgt>
                                        </p:tgtEl>
                                        <p:attrNameLst>
                                          <p:attrName>style.visibility</p:attrName>
                                        </p:attrNameLst>
                                      </p:cBhvr>
                                      <p:to>
                                        <p:strVal val="visible"/>
                                      </p:to>
                                    </p:set>
                                    <p:animEffect transition="in" filter="fade">
                                      <p:cBhvr>
                                        <p:cTn id="38"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par>
                                <p:cTn id="39" presetID="10" presetClass="entr" presetSubtype="0" fill="hold" grpId="0" nodeType="withEffect">
                                  <p:stCondLst>
                                    <p:cond delay="0"/>
                                  </p:stCondLst>
                                  <p:childTnLst>
                                    <p:set>
                                      <p:cBhvr>
                                        <p:cTn id="40" dur="1" fill="hold">
                                          <p:stCondLst>
                                            <p:cond delay="0"/>
                                          </p:stCondLst>
                                        </p:cTn>
                                        <p:tgtEl>
                                          <p:spTgt spid="65539">
                                            <p:txEl>
                                              <p:pRg st="9" end="9"/>
                                            </p:txEl>
                                          </p:spTgt>
                                        </p:tgtEl>
                                        <p:attrNameLst>
                                          <p:attrName>style.visibility</p:attrName>
                                        </p:attrNameLst>
                                      </p:cBhvr>
                                      <p:to>
                                        <p:strVal val="visible"/>
                                      </p:to>
                                    </p:set>
                                    <p:animEffect transition="in" filter="fade">
                                      <p:cBhvr>
                                        <p:cTn id="41" dur="500"/>
                                        <p:tgtEl>
                                          <p:spTgt spid="65539">
                                            <p:txEl>
                                              <p:pRg st="9" end="9"/>
                                            </p:txEl>
                                          </p:spTgt>
                                        </p:tgtEl>
                                      </p:cBhvr>
                                    </p:animEffect>
                                  </p:childTnLst>
                                  <p:subTnLst>
                                    <p:animClr clrSpc="rgb" dir="cw">
                                      <p:cBhvr override="childStyle">
                                        <p:cTn dur="1" fill="hold" display="0" masterRel="nextClick" afterEffect="1"/>
                                        <p:tgtEl>
                                          <p:spTgt spid="65539">
                                            <p:txEl>
                                              <p:pRg st="9" end="9"/>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905000" y="76200"/>
            <a:ext cx="5943600" cy="1524000"/>
          </a:xfrm>
        </p:spPr>
        <p:txBody>
          <a:bodyPr lIns="0" tIns="0" rIns="0" bIns="0" anchor="t"/>
          <a:lstStyle/>
          <a:p>
            <a:pPr marL="117475" algn="l" defTabSz="409575">
              <a:defRPr/>
            </a:pPr>
            <a:r>
              <a:rPr lang="en-US" sz="4000" u="sng" dirty="0"/>
              <a:t>ESSP – Phases and </a:t>
            </a:r>
            <a:br>
              <a:rPr lang="en-US" sz="4000" u="sng" dirty="0"/>
            </a:br>
            <a:r>
              <a:rPr lang="en-US" sz="4000" u="sng" dirty="0"/>
              <a:t>Logistics</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1828800"/>
            <a:ext cx="8686800" cy="4953000"/>
          </a:xfrm>
          <a:noFill/>
        </p:spPr>
        <p:txBody>
          <a:bodyPr lIns="0" tIns="0" rIns="0" bIns="0"/>
          <a:lstStyle/>
          <a:p>
            <a:pPr marL="187325" indent="-187325" defTabSz="409575">
              <a:spcBef>
                <a:spcPts val="1200"/>
              </a:spcBef>
              <a:spcAft>
                <a:spcPts val="0"/>
              </a:spcAft>
              <a:buClr>
                <a:schemeClr val="accent2"/>
              </a:buClr>
              <a:buSzPct val="70000"/>
              <a:buFont typeface="Wingdings" pitchFamily="2" charset="2"/>
              <a:buBlip>
                <a:blip r:embed="rId4"/>
              </a:buBlip>
            </a:pPr>
            <a:r>
              <a:rPr lang="en-US" sz="2000" b="1" dirty="0">
                <a:solidFill>
                  <a:srgbClr val="000000"/>
                </a:solidFill>
                <a:latin typeface="Tahoma" pitchFamily="34" charset="0"/>
              </a:rPr>
              <a:t>Project Phases</a:t>
            </a:r>
          </a:p>
          <a:p>
            <a:pPr marL="628650" lvl="1" indent="-219075" defTabSz="409575">
              <a:spcBef>
                <a:spcPts val="600"/>
              </a:spcBef>
              <a:spcAft>
                <a:spcPts val="0"/>
              </a:spcAft>
              <a:buClr>
                <a:schemeClr val="accent2"/>
              </a:buClr>
              <a:buSzPct val="70000"/>
              <a:buFont typeface="Wingdings" pitchFamily="2" charset="2"/>
              <a:buBlip>
                <a:blip r:embed="rId4"/>
              </a:buBlip>
            </a:pPr>
            <a:r>
              <a:rPr lang="en-US" sz="1600" b="1" dirty="0">
                <a:solidFill>
                  <a:srgbClr val="000000"/>
                </a:solidFill>
                <a:latin typeface="Tahoma" pitchFamily="34" charset="0"/>
              </a:rPr>
              <a:t>These are the major steps you will make in completing your entire project from start to finish. Some phases could include:</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Complete the final detailed plan</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Submit the fundraiser application – (have a plan to make the fundraiser successful!)</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Fundraiser</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Purchase and deliver materials</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Contact Miss Utility</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Complete the fundraiser and project</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Complete the project workbook</a:t>
            </a:r>
          </a:p>
          <a:p>
            <a:pPr marL="987425" lvl="2" indent="-219075" defTabSz="409575">
              <a:spcBef>
                <a:spcPts val="600"/>
              </a:spcBef>
              <a:spcAft>
                <a:spcPts val="0"/>
              </a:spcAft>
              <a:buClr>
                <a:schemeClr val="accent2"/>
              </a:buClr>
              <a:buSzPct val="70000"/>
              <a:buFont typeface="Wingdings" pitchFamily="2" charset="2"/>
              <a:buBlip>
                <a:blip r:embed="rId4"/>
              </a:buBlip>
            </a:pPr>
            <a:r>
              <a:rPr lang="en-US" sz="1300" b="1" dirty="0">
                <a:solidFill>
                  <a:srgbClr val="000000"/>
                </a:solidFill>
                <a:latin typeface="Tahoma" pitchFamily="34" charset="0"/>
              </a:rPr>
              <a:t>Send thank </a:t>
            </a:r>
            <a:r>
              <a:rPr lang="en-US" sz="1300" b="1" dirty="0" err="1">
                <a:solidFill>
                  <a:srgbClr val="000000"/>
                </a:solidFill>
                <a:latin typeface="Tahoma" pitchFamily="34" charset="0"/>
              </a:rPr>
              <a:t>you’s</a:t>
            </a:r>
            <a:r>
              <a:rPr lang="en-US" sz="1300" b="1" dirty="0">
                <a:solidFill>
                  <a:srgbClr val="000000"/>
                </a:solidFill>
                <a:latin typeface="Tahoma" pitchFamily="34" charset="0"/>
              </a:rPr>
              <a:t> to those that made my project a success</a:t>
            </a:r>
          </a:p>
          <a:p>
            <a:pPr marL="187325" indent="-187325" defTabSz="409575">
              <a:spcBef>
                <a:spcPts val="1200"/>
              </a:spcBef>
              <a:spcAft>
                <a:spcPts val="0"/>
              </a:spcAft>
              <a:buClr>
                <a:schemeClr val="accent2"/>
              </a:buClr>
              <a:buSzPct val="70000"/>
            </a:pPr>
            <a:r>
              <a:rPr lang="en-US" sz="2000" b="1" dirty="0">
                <a:solidFill>
                  <a:srgbClr val="000000"/>
                </a:solidFill>
                <a:latin typeface="Tahoma" pitchFamily="34" charset="0"/>
              </a:rPr>
              <a:t>Logistics</a:t>
            </a:r>
          </a:p>
          <a:p>
            <a:pPr marL="628650" lvl="1" indent="-219075" defTabSz="409575">
              <a:spcBef>
                <a:spcPts val="600"/>
              </a:spcBef>
              <a:spcAft>
                <a:spcPts val="0"/>
              </a:spcAft>
              <a:buClr>
                <a:schemeClr val="accent2"/>
              </a:buClr>
              <a:buSzPct val="70000"/>
            </a:pPr>
            <a:r>
              <a:rPr lang="en-US" sz="1600" b="1" dirty="0">
                <a:solidFill>
                  <a:srgbClr val="000000"/>
                </a:solidFill>
                <a:latin typeface="Tahoma" pitchFamily="34" charset="0"/>
              </a:rPr>
              <a:t>Simply stated, this section explains the plan for how all the project resources will be moved and possibly stored during your project. Other logistics could be the removal of dirt, grass or branches, or the location of nearest bathrooms or electricity.</a:t>
            </a:r>
          </a:p>
        </p:txBody>
      </p:sp>
    </p:spTree>
    <p:extLst>
      <p:ext uri="{BB962C8B-B14F-4D97-AF65-F5344CB8AC3E}">
        <p14:creationId xmlns:p14="http://schemas.microsoft.com/office/powerpoint/2010/main" val="3536459761"/>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fade">
                                      <p:cBhvr>
                                        <p:cTn id="17"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fade">
                                      <p:cBhvr>
                                        <p:cTn id="22"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fade">
                                      <p:cBhvr>
                                        <p:cTn id="27"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fade">
                                      <p:cBhvr>
                                        <p:cTn id="32"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fade">
                                      <p:cBhvr>
                                        <p:cTn id="37"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5539">
                                            <p:txEl>
                                              <p:pRg st="6" end="6"/>
                                            </p:txEl>
                                          </p:spTgt>
                                        </p:tgtEl>
                                        <p:attrNameLst>
                                          <p:attrName>style.visibility</p:attrName>
                                        </p:attrNameLst>
                                      </p:cBhvr>
                                      <p:to>
                                        <p:strVal val="visible"/>
                                      </p:to>
                                    </p:set>
                                    <p:animEffect transition="in" filter="fade">
                                      <p:cBhvr>
                                        <p:cTn id="42"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539">
                                            <p:txEl>
                                              <p:pRg st="7" end="7"/>
                                            </p:txEl>
                                          </p:spTgt>
                                        </p:tgtEl>
                                        <p:attrNameLst>
                                          <p:attrName>style.visibility</p:attrName>
                                        </p:attrNameLst>
                                      </p:cBhvr>
                                      <p:to>
                                        <p:strVal val="visible"/>
                                      </p:to>
                                    </p:set>
                                    <p:animEffect transition="in" filter="fade">
                                      <p:cBhvr>
                                        <p:cTn id="47"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5539">
                                            <p:txEl>
                                              <p:pRg st="8" end="8"/>
                                            </p:txEl>
                                          </p:spTgt>
                                        </p:tgtEl>
                                        <p:attrNameLst>
                                          <p:attrName>style.visibility</p:attrName>
                                        </p:attrNameLst>
                                      </p:cBhvr>
                                      <p:to>
                                        <p:strVal val="visible"/>
                                      </p:to>
                                    </p:set>
                                    <p:animEffect transition="in" filter="fade">
                                      <p:cBhvr>
                                        <p:cTn id="52"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5539">
                                            <p:txEl>
                                              <p:pRg st="9" end="9"/>
                                            </p:txEl>
                                          </p:spTgt>
                                        </p:tgtEl>
                                        <p:attrNameLst>
                                          <p:attrName>style.visibility</p:attrName>
                                        </p:attrNameLst>
                                      </p:cBhvr>
                                      <p:to>
                                        <p:strVal val="visible"/>
                                      </p:to>
                                    </p:set>
                                    <p:animEffect transition="in" filter="fade">
                                      <p:cBhvr>
                                        <p:cTn id="57" dur="500"/>
                                        <p:tgtEl>
                                          <p:spTgt spid="65539">
                                            <p:txEl>
                                              <p:pRg st="9" end="9"/>
                                            </p:txEl>
                                          </p:spTgt>
                                        </p:tgtEl>
                                      </p:cBhvr>
                                    </p:animEffect>
                                  </p:childTnLst>
                                  <p:subTnLst>
                                    <p:animClr clrSpc="rgb" dir="cw">
                                      <p:cBhvr override="childStyle">
                                        <p:cTn dur="1" fill="hold" display="0" masterRel="nextClick" afterEffect="1"/>
                                        <p:tgtEl>
                                          <p:spTgt spid="65539">
                                            <p:txEl>
                                              <p:pRg st="9" end="9"/>
                                            </p:txEl>
                                          </p:spTgt>
                                        </p:tgtEl>
                                        <p:attrNameLst>
                                          <p:attrName>ppt_c</p:attrName>
                                        </p:attrNameLst>
                                      </p:cBhvr>
                                      <p:to>
                                        <a:srgbClr val="5F5F5F"/>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5539">
                                            <p:txEl>
                                              <p:pRg st="10" end="10"/>
                                            </p:txEl>
                                          </p:spTgt>
                                        </p:tgtEl>
                                        <p:attrNameLst>
                                          <p:attrName>style.visibility</p:attrName>
                                        </p:attrNameLst>
                                      </p:cBhvr>
                                      <p:to>
                                        <p:strVal val="visible"/>
                                      </p:to>
                                    </p:set>
                                    <p:animEffect transition="in" filter="fade">
                                      <p:cBhvr>
                                        <p:cTn id="62" dur="500"/>
                                        <p:tgtEl>
                                          <p:spTgt spid="65539">
                                            <p:txEl>
                                              <p:pRg st="10" end="10"/>
                                            </p:txEl>
                                          </p:spTgt>
                                        </p:tgtEl>
                                      </p:cBhvr>
                                    </p:animEffect>
                                  </p:childTnLst>
                                  <p:subTnLst>
                                    <p:animClr clrSpc="rgb" dir="cw">
                                      <p:cBhvr override="childStyle">
                                        <p:cTn dur="1" fill="hold" display="0" masterRel="nextClick" afterEffect="1"/>
                                        <p:tgtEl>
                                          <p:spTgt spid="65539">
                                            <p:txEl>
                                              <p:pRg st="10" end="10"/>
                                            </p:txEl>
                                          </p:spTgt>
                                        </p:tgtEl>
                                        <p:attrNameLst>
                                          <p:attrName>ppt_c</p:attrName>
                                        </p:attrNameLst>
                                      </p:cBhvr>
                                      <p:to>
                                        <a:srgbClr val="5F5F5F"/>
                                      </p:to>
                                    </p:animClr>
                                  </p:subTnLst>
                                </p:cTn>
                              </p:par>
                              <p:par>
                                <p:cTn id="63" presetID="10" presetClass="entr" presetSubtype="0" fill="hold" grpId="0" nodeType="withEffect">
                                  <p:stCondLst>
                                    <p:cond delay="0"/>
                                  </p:stCondLst>
                                  <p:childTnLst>
                                    <p:set>
                                      <p:cBhvr>
                                        <p:cTn id="64" dur="1" fill="hold">
                                          <p:stCondLst>
                                            <p:cond delay="0"/>
                                          </p:stCondLst>
                                        </p:cTn>
                                        <p:tgtEl>
                                          <p:spTgt spid="65539">
                                            <p:txEl>
                                              <p:pRg st="11" end="11"/>
                                            </p:txEl>
                                          </p:spTgt>
                                        </p:tgtEl>
                                        <p:attrNameLst>
                                          <p:attrName>style.visibility</p:attrName>
                                        </p:attrNameLst>
                                      </p:cBhvr>
                                      <p:to>
                                        <p:strVal val="visible"/>
                                      </p:to>
                                    </p:set>
                                    <p:animEffect transition="in" filter="fade">
                                      <p:cBhvr>
                                        <p:cTn id="65" dur="500"/>
                                        <p:tgtEl>
                                          <p:spTgt spid="65539">
                                            <p:txEl>
                                              <p:pRg st="11" end="11"/>
                                            </p:txEl>
                                          </p:spTgt>
                                        </p:tgtEl>
                                      </p:cBhvr>
                                    </p:animEffect>
                                  </p:childTnLst>
                                  <p:subTnLst>
                                    <p:animClr clrSpc="rgb" dir="cw">
                                      <p:cBhvr override="childStyle">
                                        <p:cTn dur="1" fill="hold" display="0" masterRel="nextClick" afterEffect="1"/>
                                        <p:tgtEl>
                                          <p:spTgt spid="65539">
                                            <p:txEl>
                                              <p:pRg st="11" end="11"/>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828800" y="76200"/>
            <a:ext cx="5410200" cy="1524000"/>
          </a:xfrm>
        </p:spPr>
        <p:txBody>
          <a:bodyPr lIns="0" tIns="0" rIns="0" bIns="0" anchor="t"/>
          <a:lstStyle/>
          <a:p>
            <a:pPr marL="117475" algn="l" defTabSz="409575">
              <a:defRPr/>
            </a:pPr>
            <a:r>
              <a:rPr lang="en-US" sz="4000" u="sng" dirty="0"/>
              <a:t>ESSP – Safety and </a:t>
            </a:r>
            <a:br>
              <a:rPr lang="en-US" sz="4000" u="sng" dirty="0"/>
            </a:br>
            <a:r>
              <a:rPr lang="en-US" sz="4000" u="sng" dirty="0"/>
              <a:t>Further Planning</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76200" y="1905000"/>
            <a:ext cx="8915400" cy="4495800"/>
          </a:xfrm>
          <a:noFill/>
        </p:spPr>
        <p:txBody>
          <a:bodyPr lIns="0" tIns="0" rIns="0" bIns="0"/>
          <a:lstStyle/>
          <a:p>
            <a:pPr marL="187325" indent="-187325" defTabSz="409575">
              <a:spcBef>
                <a:spcPts val="600"/>
              </a:spcBef>
              <a:spcAft>
                <a:spcPct val="25000"/>
              </a:spcAft>
              <a:buClr>
                <a:schemeClr val="accent2"/>
              </a:buClr>
              <a:buSzPct val="70000"/>
            </a:pPr>
            <a:r>
              <a:rPr lang="en-US" sz="2000" b="1" dirty="0">
                <a:solidFill>
                  <a:srgbClr val="000000"/>
                </a:solidFill>
                <a:latin typeface="Tahoma" pitchFamily="34" charset="0"/>
              </a:rPr>
              <a:t>Safety Issues</a:t>
            </a:r>
          </a:p>
          <a:p>
            <a:pPr marL="546100" lvl="1" indent="-187325" defTabSz="409575">
              <a:spcBef>
                <a:spcPts val="600"/>
              </a:spcBef>
              <a:spcAft>
                <a:spcPct val="25000"/>
              </a:spcAft>
              <a:buClr>
                <a:schemeClr val="accent2"/>
              </a:buClr>
              <a:buSzPct val="70000"/>
            </a:pPr>
            <a:r>
              <a:rPr lang="en-US" sz="1700" b="1" dirty="0">
                <a:solidFill>
                  <a:srgbClr val="000000"/>
                </a:solidFill>
                <a:latin typeface="Tahoma" pitchFamily="34" charset="0"/>
              </a:rPr>
              <a:t>List as many potential safety hazards and concerns as you can think of in this section.  You do not have to show how you will prevent or deal with those issues in the proposal. (Include required items in the Tools, Supplies and Materials sections). Some examples are: Dehydration, Splinters, Hitting fingers with hammers, Puncture wounds, Lacerations, Poisonous plants, electrocution, debris in eyes, loud noise, blisters, </a:t>
            </a:r>
            <a:r>
              <a:rPr lang="en-US" sz="1700" b="1" dirty="0" err="1">
                <a:solidFill>
                  <a:srgbClr val="000000"/>
                </a:solidFill>
                <a:latin typeface="Tahoma" pitchFamily="34" charset="0"/>
              </a:rPr>
              <a:t>Covid</a:t>
            </a:r>
            <a:r>
              <a:rPr lang="en-US" sz="1700" b="1" dirty="0">
                <a:solidFill>
                  <a:srgbClr val="000000"/>
                </a:solidFill>
                <a:latin typeface="Tahoma" pitchFamily="34" charset="0"/>
              </a:rPr>
              <a:t> 19 issues, etc..  </a:t>
            </a:r>
            <a:r>
              <a:rPr lang="en-US" sz="1700" b="1" i="1" u="sng" dirty="0">
                <a:solidFill>
                  <a:srgbClr val="000000"/>
                </a:solidFill>
                <a:latin typeface="Tahoma" pitchFamily="34" charset="0"/>
              </a:rPr>
              <a:t>Make sure to check and reference The Guide for Safe Scouting</a:t>
            </a:r>
            <a:r>
              <a:rPr lang="en-US" sz="1700" b="1" dirty="0">
                <a:solidFill>
                  <a:srgbClr val="000000"/>
                </a:solidFill>
                <a:latin typeface="Tahoma" pitchFamily="34" charset="0"/>
              </a:rPr>
              <a:t> to make sure that jobs and equipment are age appropriate!</a:t>
            </a:r>
          </a:p>
          <a:p>
            <a:pPr marL="187325" indent="-187325" defTabSz="409575">
              <a:spcBef>
                <a:spcPts val="600"/>
              </a:spcBef>
              <a:spcAft>
                <a:spcPct val="25000"/>
              </a:spcAft>
              <a:buClr>
                <a:schemeClr val="accent2"/>
              </a:buClr>
              <a:buSzPct val="70000"/>
            </a:pPr>
            <a:r>
              <a:rPr lang="en-US" sz="2000" b="1" dirty="0">
                <a:solidFill>
                  <a:srgbClr val="000000"/>
                </a:solidFill>
                <a:latin typeface="Tahoma" pitchFamily="34" charset="0"/>
              </a:rPr>
              <a:t>Further Planning</a:t>
            </a:r>
          </a:p>
          <a:p>
            <a:pPr marL="546100" lvl="1" indent="-187325" defTabSz="409575">
              <a:spcBef>
                <a:spcPts val="600"/>
              </a:spcBef>
              <a:spcAft>
                <a:spcPct val="25000"/>
              </a:spcAft>
              <a:buClr>
                <a:schemeClr val="accent2"/>
              </a:buClr>
              <a:buSzPct val="70000"/>
            </a:pPr>
            <a:r>
              <a:rPr lang="en-US" sz="1700" b="1" dirty="0">
                <a:solidFill>
                  <a:srgbClr val="000000"/>
                </a:solidFill>
                <a:latin typeface="Tahoma" pitchFamily="34" charset="0"/>
              </a:rPr>
              <a:t>These are the steps you plan to take in completing your detail plan - NOT the steps needed to execute the plan.</a:t>
            </a:r>
          </a:p>
          <a:p>
            <a:pPr marL="546100" lvl="1" indent="-187325" defTabSz="409575">
              <a:spcBef>
                <a:spcPts val="600"/>
              </a:spcBef>
              <a:spcAft>
                <a:spcPct val="25000"/>
              </a:spcAft>
              <a:buClr>
                <a:schemeClr val="accent2"/>
              </a:buClr>
              <a:buSzPct val="70000"/>
            </a:pPr>
            <a:r>
              <a:rPr lang="en-US" sz="1700" b="1" dirty="0">
                <a:solidFill>
                  <a:srgbClr val="000000"/>
                </a:solidFill>
                <a:latin typeface="Tahoma" pitchFamily="34" charset="0"/>
              </a:rPr>
              <a:t>Examples: Investigate the best paint for cement blocks outdoors, create a detailed materials list, detailed drawings, determine the best flowers or grass for the area with full sunlight, </a:t>
            </a:r>
            <a:r>
              <a:rPr lang="en-US" sz="1700" b="1" dirty="0" err="1">
                <a:solidFill>
                  <a:srgbClr val="000000"/>
                </a:solidFill>
                <a:latin typeface="Tahoma" pitchFamily="34" charset="0"/>
              </a:rPr>
              <a:t>etc</a:t>
            </a:r>
            <a:r>
              <a:rPr lang="en-US" sz="1700" b="1" dirty="0">
                <a:solidFill>
                  <a:srgbClr val="000000"/>
                </a:solidFill>
                <a:latin typeface="Tahoma" pitchFamily="34" charset="0"/>
              </a:rPr>
              <a:t>….</a:t>
            </a:r>
          </a:p>
          <a:p>
            <a:pPr marL="546100" lvl="1" indent="-187325" defTabSz="409575">
              <a:spcBef>
                <a:spcPts val="600"/>
              </a:spcBef>
              <a:spcAft>
                <a:spcPct val="25000"/>
              </a:spcAft>
              <a:buClr>
                <a:schemeClr val="accent2"/>
              </a:buClr>
              <a:buSzPct val="70000"/>
            </a:pPr>
            <a:endParaRPr lang="en-US" sz="1800" b="1" dirty="0">
              <a:solidFill>
                <a:srgbClr val="000000"/>
              </a:solidFill>
              <a:latin typeface="Tahoma" pitchFamily="34" charset="0"/>
            </a:endParaRPr>
          </a:p>
          <a:p>
            <a:pPr marL="628650" lvl="1" indent="-219075" defTabSz="409575">
              <a:spcBef>
                <a:spcPts val="600"/>
              </a:spcBef>
              <a:spcAft>
                <a:spcPct val="25000"/>
              </a:spcAft>
              <a:buClr>
                <a:schemeClr val="accent2"/>
              </a:buClr>
              <a:buSzPct val="70000"/>
              <a:buFont typeface="Wingdings" pitchFamily="2" charset="2"/>
              <a:buBlip>
                <a:blip r:embed="rId4"/>
              </a:buBlip>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2293740206"/>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Effect transition="in" filter="fade">
                                      <p:cBhvr>
                                        <p:cTn id="18"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9" presetID="10" presetClass="entr" presetSubtype="0" fill="hold" grpId="0" nodeType="with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Effect transition="in" filter="fade">
                                      <p:cBhvr>
                                        <p:cTn id="21"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2" presetID="10" presetClass="entr" presetSubtype="0" fill="hold" grpId="0" nodeType="withEffect">
                                  <p:stCondLst>
                                    <p:cond delay="0"/>
                                  </p:stCondLst>
                                  <p:childTnLst>
                                    <p:set>
                                      <p:cBhvr>
                                        <p:cTn id="23" dur="1" fill="hold">
                                          <p:stCondLst>
                                            <p:cond delay="0"/>
                                          </p:stCondLst>
                                        </p:cTn>
                                        <p:tgtEl>
                                          <p:spTgt spid="65539">
                                            <p:txEl>
                                              <p:pRg st="4" end="4"/>
                                            </p:txEl>
                                          </p:spTgt>
                                        </p:tgtEl>
                                        <p:attrNameLst>
                                          <p:attrName>style.visibility</p:attrName>
                                        </p:attrNameLst>
                                      </p:cBhvr>
                                      <p:to>
                                        <p:strVal val="visible"/>
                                      </p:to>
                                    </p:set>
                                    <p:animEffect transition="in" filter="fade">
                                      <p:cBhvr>
                                        <p:cTn id="24"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600200" y="76200"/>
            <a:ext cx="7467600" cy="762000"/>
          </a:xfrm>
        </p:spPr>
        <p:txBody>
          <a:bodyPr lIns="0" tIns="0" rIns="0" bIns="0" anchor="t"/>
          <a:lstStyle/>
          <a:p>
            <a:pPr marL="117475" algn="l" defTabSz="409575">
              <a:defRPr/>
            </a:pPr>
            <a:r>
              <a:rPr lang="en-US" sz="4000" u="sng" dirty="0"/>
              <a:t>ESSP – Signatures</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2057400"/>
            <a:ext cx="8763000" cy="4114800"/>
          </a:xfrm>
          <a:noFill/>
        </p:spPr>
        <p:txBody>
          <a:bodyPr lIns="0" tIns="0" rIns="0" bIns="0"/>
          <a:lstStyle/>
          <a:p>
            <a:pPr marL="187325" indent="-187325" defTabSz="409575">
              <a:spcBef>
                <a:spcPts val="600"/>
              </a:spcBef>
              <a:spcAft>
                <a:spcPct val="25000"/>
              </a:spcAft>
              <a:buClr>
                <a:schemeClr val="accent2"/>
              </a:buClr>
              <a:buSzPct val="70000"/>
            </a:pPr>
            <a:r>
              <a:rPr lang="en-US" sz="2000" b="1" dirty="0">
                <a:solidFill>
                  <a:srgbClr val="000000"/>
                </a:solidFill>
                <a:latin typeface="Tahoma" pitchFamily="34" charset="0"/>
              </a:rPr>
              <a:t>Signatures</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The candidate signs their commitment (read before you Sign). </a:t>
            </a:r>
          </a:p>
          <a:p>
            <a:pPr marL="904875" lvl="2" indent="-187325" defTabSz="409575">
              <a:spcBef>
                <a:spcPts val="600"/>
              </a:spcBef>
              <a:spcAft>
                <a:spcPct val="25000"/>
              </a:spcAft>
              <a:buClr>
                <a:schemeClr val="accent2"/>
              </a:buClr>
              <a:buSzPct val="70000"/>
            </a:pPr>
            <a:r>
              <a:rPr lang="en-US" sz="1500" b="1" u="sng" dirty="0">
                <a:solidFill>
                  <a:srgbClr val="000000"/>
                </a:solidFill>
                <a:latin typeface="Tahoma" pitchFamily="34" charset="0"/>
              </a:rPr>
              <a:t>Confirms that he or she have read the entire ESSPW</a:t>
            </a:r>
          </a:p>
          <a:p>
            <a:pPr marL="904875" lvl="2" indent="-187325" defTabSz="409575">
              <a:spcBef>
                <a:spcPts val="600"/>
              </a:spcBef>
              <a:spcAft>
                <a:spcPct val="25000"/>
              </a:spcAft>
              <a:buClr>
                <a:schemeClr val="accent2"/>
              </a:buClr>
              <a:buSzPct val="70000"/>
            </a:pPr>
            <a:r>
              <a:rPr lang="en-US" sz="1500" b="1" u="sng" dirty="0">
                <a:solidFill>
                  <a:srgbClr val="000000"/>
                </a:solidFill>
                <a:latin typeface="Tahoma" pitchFamily="34" charset="0"/>
              </a:rPr>
              <a:t>They will lead the project</a:t>
            </a:r>
          </a:p>
          <a:p>
            <a:pPr marL="904875" lvl="2" indent="-187325" defTabSz="409575">
              <a:spcBef>
                <a:spcPts val="600"/>
              </a:spcBef>
              <a:spcAft>
                <a:spcPct val="25000"/>
              </a:spcAft>
              <a:buClr>
                <a:schemeClr val="accent2"/>
              </a:buClr>
              <a:buSzPct val="70000"/>
            </a:pPr>
            <a:r>
              <a:rPr lang="en-US" sz="1500" b="1" u="sng" dirty="0">
                <a:solidFill>
                  <a:srgbClr val="000000"/>
                </a:solidFill>
                <a:latin typeface="Tahoma" pitchFamily="34" charset="0"/>
              </a:rPr>
              <a:t>They will do their BEST to carry it out for MAXIMUM benefit to the religious institution, school or community they choose as the beneficiary</a:t>
            </a:r>
            <a:endParaRPr lang="en-US" sz="1500" b="1" dirty="0">
              <a:solidFill>
                <a:srgbClr val="000000"/>
              </a:solidFill>
              <a:latin typeface="Tahoma" pitchFamily="34" charset="0"/>
            </a:endParaRP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Unit Leader</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Unit Committee</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Beneficiary – Also confirms that they received a copy of “Navigating the Eagle Scout Service Project, Information for Project Beneficiaries”</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Lastly </a:t>
            </a:r>
            <a:r>
              <a:rPr lang="en-US" sz="1800" b="1" dirty="0">
                <a:solidFill>
                  <a:srgbClr val="000000"/>
                </a:solidFill>
                <a:latin typeface="Tahoma" pitchFamily="34" charset="0"/>
                <a:sym typeface="Wingdings" pitchFamily="2" charset="2"/>
              </a:rPr>
              <a:t> Iron Hill District</a:t>
            </a: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3207351717"/>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fade">
                                      <p:cBhvr>
                                        <p:cTn id="17"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fade">
                                      <p:cBhvr>
                                        <p:cTn id="22"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fade">
                                      <p:cBhvr>
                                        <p:cTn id="27"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fade">
                                      <p:cBhvr>
                                        <p:cTn id="32"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fade">
                                      <p:cBhvr>
                                        <p:cTn id="37"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5539">
                                            <p:txEl>
                                              <p:pRg st="6" end="6"/>
                                            </p:txEl>
                                          </p:spTgt>
                                        </p:tgtEl>
                                        <p:attrNameLst>
                                          <p:attrName>style.visibility</p:attrName>
                                        </p:attrNameLst>
                                      </p:cBhvr>
                                      <p:to>
                                        <p:strVal val="visible"/>
                                      </p:to>
                                    </p:set>
                                    <p:animEffect transition="in" filter="fade">
                                      <p:cBhvr>
                                        <p:cTn id="42"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539">
                                            <p:txEl>
                                              <p:pRg st="7" end="7"/>
                                            </p:txEl>
                                          </p:spTgt>
                                        </p:tgtEl>
                                        <p:attrNameLst>
                                          <p:attrName>style.visibility</p:attrName>
                                        </p:attrNameLst>
                                      </p:cBhvr>
                                      <p:to>
                                        <p:strVal val="visible"/>
                                      </p:to>
                                    </p:set>
                                    <p:animEffect transition="in" filter="fade">
                                      <p:cBhvr>
                                        <p:cTn id="47"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5539">
                                            <p:txEl>
                                              <p:pRg st="8" end="8"/>
                                            </p:txEl>
                                          </p:spTgt>
                                        </p:tgtEl>
                                        <p:attrNameLst>
                                          <p:attrName>style.visibility</p:attrName>
                                        </p:attrNameLst>
                                      </p:cBhvr>
                                      <p:to>
                                        <p:strVal val="visible"/>
                                      </p:to>
                                    </p:set>
                                    <p:animEffect transition="in" filter="fade">
                                      <p:cBhvr>
                                        <p:cTn id="52"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33B78-6BE1-19FA-1B27-417F841FAB89}"/>
              </a:ext>
            </a:extLst>
          </p:cNvPr>
          <p:cNvSpPr>
            <a:spLocks noGrp="1"/>
          </p:cNvSpPr>
          <p:nvPr>
            <p:ph idx="1"/>
          </p:nvPr>
        </p:nvSpPr>
        <p:spPr>
          <a:xfrm>
            <a:off x="457200" y="1905000"/>
            <a:ext cx="7966075" cy="838200"/>
          </a:xfrm>
        </p:spPr>
        <p:txBody>
          <a:bodyPr/>
          <a:lstStyle/>
          <a:p>
            <a:r>
              <a:rPr lang="en-US" sz="2000" b="1" dirty="0">
                <a:solidFill>
                  <a:srgbClr val="000000"/>
                </a:solidFill>
                <a:latin typeface="Tahoma" pitchFamily="34" charset="0"/>
              </a:rPr>
              <a:t>The signature page needs to have all signatures, but the district signature, before district approval sign off.</a:t>
            </a:r>
          </a:p>
          <a:p>
            <a:endParaRPr lang="en-US" dirty="0"/>
          </a:p>
        </p:txBody>
      </p:sp>
      <p:sp>
        <p:nvSpPr>
          <p:cNvPr id="4" name="Rectangle 2">
            <a:extLst>
              <a:ext uri="{FF2B5EF4-FFF2-40B4-BE49-F238E27FC236}">
                <a16:creationId xmlns:a16="http://schemas.microsoft.com/office/drawing/2014/main" id="{59004B37-E3F9-0DBA-CDDB-426FB53B3985}"/>
              </a:ext>
            </a:extLst>
          </p:cNvPr>
          <p:cNvSpPr>
            <a:spLocks noGrp="1" noChangeArrowheads="1"/>
          </p:cNvSpPr>
          <p:nvPr>
            <p:ph type="title"/>
          </p:nvPr>
        </p:nvSpPr>
        <p:spPr>
          <a:xfrm>
            <a:off x="2057400" y="548135"/>
            <a:ext cx="6096000" cy="1209675"/>
          </a:xfrm>
        </p:spPr>
        <p:txBody>
          <a:bodyPr lIns="0" tIns="0" rIns="0" bIns="0" anchor="t"/>
          <a:lstStyle/>
          <a:p>
            <a:pPr marL="117475" algn="l" defTabSz="409575">
              <a:defRPr/>
            </a:pPr>
            <a:r>
              <a:rPr lang="en-US" sz="4000" u="sng" dirty="0"/>
              <a:t>ESSP – Signature Page!</a:t>
            </a:r>
          </a:p>
        </p:txBody>
      </p:sp>
      <p:pic>
        <p:nvPicPr>
          <p:cNvPr id="6" name="Picture 5">
            <a:extLst>
              <a:ext uri="{FF2B5EF4-FFF2-40B4-BE49-F238E27FC236}">
                <a16:creationId xmlns:a16="http://schemas.microsoft.com/office/drawing/2014/main" id="{6BCDBC4A-A4C6-2937-76D6-F965EEA0C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33238"/>
            <a:ext cx="5266151" cy="3558907"/>
          </a:xfrm>
          <a:prstGeom prst="rect">
            <a:avLst/>
          </a:prstGeom>
        </p:spPr>
      </p:pic>
      <p:sp>
        <p:nvSpPr>
          <p:cNvPr id="7" name="TextBox 6">
            <a:extLst>
              <a:ext uri="{FF2B5EF4-FFF2-40B4-BE49-F238E27FC236}">
                <a16:creationId xmlns:a16="http://schemas.microsoft.com/office/drawing/2014/main" id="{312F3B8C-0068-0B7A-E263-A7DA9C1EF373}"/>
              </a:ext>
            </a:extLst>
          </p:cNvPr>
          <p:cNvSpPr txBox="1"/>
          <p:nvPr/>
        </p:nvSpPr>
        <p:spPr>
          <a:xfrm>
            <a:off x="5991138" y="4190255"/>
            <a:ext cx="2432137" cy="1323439"/>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Make sure Beneficiary signature and check box for “Navigating…. “ is complete!</a:t>
            </a:r>
          </a:p>
        </p:txBody>
      </p:sp>
      <p:cxnSp>
        <p:nvCxnSpPr>
          <p:cNvPr id="9" name="Straight Arrow Connector 8">
            <a:extLst>
              <a:ext uri="{FF2B5EF4-FFF2-40B4-BE49-F238E27FC236}">
                <a16:creationId xmlns:a16="http://schemas.microsoft.com/office/drawing/2014/main" id="{D6B0B5D7-D4FE-B38A-B430-533D71684071}"/>
              </a:ext>
            </a:extLst>
          </p:cNvPr>
          <p:cNvCxnSpPr/>
          <p:nvPr/>
        </p:nvCxnSpPr>
        <p:spPr bwMode="auto">
          <a:xfrm flipH="1">
            <a:off x="1371600" y="4724400"/>
            <a:ext cx="4619538" cy="1143000"/>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F61A8721-9622-A3DC-56F8-27B54C29C77F}"/>
              </a:ext>
            </a:extLst>
          </p:cNvPr>
          <p:cNvSpPr txBox="1"/>
          <p:nvPr/>
        </p:nvSpPr>
        <p:spPr>
          <a:xfrm>
            <a:off x="6400800" y="2895600"/>
            <a:ext cx="1600200" cy="584775"/>
          </a:xfrm>
          <a:prstGeom prst="rect">
            <a:avLst/>
          </a:prstGeom>
          <a:noFill/>
        </p:spPr>
        <p:txBody>
          <a:bodyPr wrap="squar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Make sure YOU sign!</a:t>
            </a:r>
          </a:p>
        </p:txBody>
      </p:sp>
      <p:cxnSp>
        <p:nvCxnSpPr>
          <p:cNvPr id="12" name="Straight Arrow Connector 11">
            <a:extLst>
              <a:ext uri="{FF2B5EF4-FFF2-40B4-BE49-F238E27FC236}">
                <a16:creationId xmlns:a16="http://schemas.microsoft.com/office/drawing/2014/main" id="{A55773A0-2317-AA43-9BC1-D3A7F35FBE95}"/>
              </a:ext>
            </a:extLst>
          </p:cNvPr>
          <p:cNvCxnSpPr/>
          <p:nvPr/>
        </p:nvCxnSpPr>
        <p:spPr bwMode="auto">
          <a:xfrm flipH="1">
            <a:off x="2362200" y="3352800"/>
            <a:ext cx="3886200" cy="76200"/>
          </a:xfrm>
          <a:prstGeom prst="straightConnector1">
            <a:avLst/>
          </a:prstGeom>
          <a:solidFill>
            <a:schemeClr val="accent1"/>
          </a:solidFill>
          <a:ln w="381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3038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E540-6F85-8149-B40D-A63027AD55E3}"/>
              </a:ext>
            </a:extLst>
          </p:cNvPr>
          <p:cNvSpPr>
            <a:spLocks noGrp="1"/>
          </p:cNvSpPr>
          <p:nvPr>
            <p:ph type="title"/>
          </p:nvPr>
        </p:nvSpPr>
        <p:spPr/>
        <p:txBody>
          <a:bodyPr/>
          <a:lstStyle/>
          <a:p>
            <a:r>
              <a:rPr lang="en-US" dirty="0"/>
              <a:t>Intermission!</a:t>
            </a:r>
          </a:p>
        </p:txBody>
      </p:sp>
      <p:pic>
        <p:nvPicPr>
          <p:cNvPr id="4" name="Picture 4" descr="NESAgraphic">
            <a:extLst>
              <a:ext uri="{FF2B5EF4-FFF2-40B4-BE49-F238E27FC236}">
                <a16:creationId xmlns:a16="http://schemas.microsoft.com/office/drawing/2014/main" id="{8DCE9BF1-A411-9B4C-A0AF-E13767C12F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89696" y="1612900"/>
            <a:ext cx="3909219" cy="443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50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752600" y="76200"/>
            <a:ext cx="6248400" cy="1197114"/>
          </a:xfrm>
        </p:spPr>
        <p:txBody>
          <a:bodyPr lIns="0" tIns="0" rIns="0" bIns="0" anchor="t"/>
          <a:lstStyle/>
          <a:p>
            <a:pPr marL="117475" algn="l" defTabSz="409575">
              <a:defRPr/>
            </a:pPr>
            <a:r>
              <a:rPr lang="en-US" sz="3600" u="sng" dirty="0"/>
              <a:t>ESSP – How to Submit your Proposal</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152400" y="2133600"/>
            <a:ext cx="8763000" cy="4619625"/>
          </a:xfrm>
          <a:noFill/>
        </p:spPr>
        <p:txBody>
          <a:bodyPr lIns="0" tIns="0" rIns="0" bIns="0"/>
          <a:lstStyle/>
          <a:p>
            <a:r>
              <a:rPr lang="en-US" sz="1600" b="1" dirty="0">
                <a:latin typeface="Tahoma" panose="020B0604030504040204" pitchFamily="34" charset="0"/>
                <a:ea typeface="Tahoma" panose="020B0604030504040204" pitchFamily="34" charset="0"/>
                <a:cs typeface="Tahoma" panose="020B0604030504040204" pitchFamily="34" charset="0"/>
              </a:rPr>
              <a:t>1) Send an email notice to the Iron Hill Eagle Board that you are ready to submit your Eagle proposal. Mr. White - </a:t>
            </a:r>
            <a:r>
              <a:rPr lang="en-US" sz="1600" b="1" dirty="0">
                <a:latin typeface="Tahoma" panose="020B0604030504040204" pitchFamily="34" charset="0"/>
                <a:ea typeface="Tahoma" panose="020B0604030504040204" pitchFamily="34" charset="0"/>
                <a:cs typeface="Tahoma" panose="020B0604030504040204" pitchFamily="34" charset="0"/>
                <a:hlinkClick r:id="rId4"/>
              </a:rPr>
              <a:t>70Eagle279@gmail.com</a:t>
            </a:r>
            <a:r>
              <a:rPr lang="en-US" sz="1600" b="1" dirty="0">
                <a:latin typeface="Tahoma" panose="020B0604030504040204" pitchFamily="34" charset="0"/>
                <a:ea typeface="Tahoma" panose="020B0604030504040204" pitchFamily="34" charset="0"/>
                <a:cs typeface="Tahoma" panose="020B0604030504040204" pitchFamily="34" charset="0"/>
              </a:rPr>
              <a:t>.  (Note you should cc your SM and mentor.  </a:t>
            </a:r>
            <a:r>
              <a:rPr lang="en-US" sz="1600" b="1" i="1" u="sng" dirty="0">
                <a:latin typeface="Tahoma" panose="020B0604030504040204" pitchFamily="34" charset="0"/>
                <a:ea typeface="Tahoma" panose="020B0604030504040204" pitchFamily="34" charset="0"/>
                <a:cs typeface="Tahoma" panose="020B0604030504040204" pitchFamily="34" charset="0"/>
              </a:rPr>
              <a:t>All emails require at least one additional adult to comply with Youth Protection Requirements!). </a:t>
            </a:r>
            <a:r>
              <a:rPr lang="en-US" sz="1600" b="1" i="1" u="sng" dirty="0">
                <a:solidFill>
                  <a:srgbClr val="000000"/>
                </a:solidFill>
                <a:latin typeface="Tahoma" pitchFamily="34" charset="0"/>
              </a:rPr>
              <a:t>Body of the email should be written using proper etiquette and include a brief introduction of the candidate</a:t>
            </a:r>
            <a:endParaRPr lang="en-US" sz="1600" b="1" i="1" u="sng" dirty="0">
              <a:latin typeface="Tahoma" panose="020B0604030504040204" pitchFamily="34" charset="0"/>
              <a:ea typeface="Tahoma" panose="020B0604030504040204" pitchFamily="34" charset="0"/>
              <a:cs typeface="Tahoma" panose="020B0604030504040204" pitchFamily="34" charset="0"/>
            </a:endParaRPr>
          </a:p>
          <a:p>
            <a:r>
              <a:rPr lang="en-US" sz="1600" b="1" dirty="0">
                <a:latin typeface="Tahoma" panose="020B0604030504040204" pitchFamily="34" charset="0"/>
                <a:ea typeface="Tahoma" panose="020B0604030504040204" pitchFamily="34" charset="0"/>
                <a:cs typeface="Tahoma" panose="020B0604030504040204" pitchFamily="34" charset="0"/>
              </a:rPr>
              <a:t>2) Mr. White will send you an invitation to setup a free cloud storage account on </a:t>
            </a:r>
            <a:r>
              <a:rPr lang="en-US" sz="1600" b="1" dirty="0" err="1">
                <a:latin typeface="Tahoma" panose="020B0604030504040204" pitchFamily="34" charset="0"/>
                <a:ea typeface="Tahoma" panose="020B0604030504040204" pitchFamily="34" charset="0"/>
                <a:cs typeface="Tahoma" panose="020B0604030504040204" pitchFamily="34" charset="0"/>
              </a:rPr>
              <a:t>www.mega.nz</a:t>
            </a:r>
            <a:r>
              <a:rPr lang="en-US" sz="1600" b="1" dirty="0">
                <a:latin typeface="Tahoma" panose="020B0604030504040204" pitchFamily="34" charset="0"/>
                <a:ea typeface="Tahoma" panose="020B0604030504040204" pitchFamily="34" charset="0"/>
                <a:cs typeface="Tahoma" panose="020B0604030504040204" pitchFamily="34" charset="0"/>
              </a:rPr>
              <a:t> This email will come from directly from </a:t>
            </a:r>
            <a:r>
              <a:rPr lang="en-US" sz="1600" b="1" dirty="0" err="1">
                <a:latin typeface="Tahoma" panose="020B0604030504040204" pitchFamily="34" charset="0"/>
                <a:ea typeface="Tahoma" panose="020B0604030504040204" pitchFamily="34" charset="0"/>
                <a:cs typeface="Tahoma" panose="020B0604030504040204" pitchFamily="34" charset="0"/>
              </a:rPr>
              <a:t>mega.nz</a:t>
            </a:r>
            <a:r>
              <a:rPr lang="en-US" sz="1600" b="1" dirty="0">
                <a:latin typeface="Tahoma" panose="020B0604030504040204" pitchFamily="34" charset="0"/>
                <a:ea typeface="Tahoma" panose="020B0604030504040204" pitchFamily="34" charset="0"/>
                <a:cs typeface="Tahoma" panose="020B0604030504040204" pitchFamily="34" charset="0"/>
              </a:rPr>
              <a:t>.  (Your cloud account is free and will be yours to use even after your project is approved. However the access to your project folder will be deleted once the approval has been made.)</a:t>
            </a:r>
          </a:p>
          <a:p>
            <a:r>
              <a:rPr lang="en-US" sz="1600" b="1" dirty="0">
                <a:latin typeface="Tahoma" panose="020B0604030504040204" pitchFamily="34" charset="0"/>
                <a:ea typeface="Tahoma" panose="020B0604030504040204" pitchFamily="34" charset="0"/>
                <a:cs typeface="Tahoma" panose="020B0604030504040204" pitchFamily="34" charset="0"/>
              </a:rPr>
              <a:t>3) After you have setup your account you will need to accept Mr. White’s invitation to share your folder on the cloud server. </a:t>
            </a:r>
          </a:p>
          <a:p>
            <a:r>
              <a:rPr lang="en-US" sz="1600" b="1" dirty="0">
                <a:latin typeface="Tahoma" panose="020B0604030504040204" pitchFamily="34" charset="0"/>
                <a:ea typeface="Tahoma" panose="020B0604030504040204" pitchFamily="34" charset="0"/>
                <a:cs typeface="Tahoma" panose="020B0604030504040204" pitchFamily="34" charset="0"/>
              </a:rPr>
              <a:t>4) After you have accepted the invitation notify Mr. White and he will send you a link to your folder.</a:t>
            </a:r>
          </a:p>
          <a:p>
            <a:r>
              <a:rPr lang="en-US" sz="1600" b="1" dirty="0">
                <a:latin typeface="Tahoma" panose="020B0604030504040204" pitchFamily="34" charset="0"/>
                <a:ea typeface="Tahoma" panose="020B0604030504040204" pitchFamily="34" charset="0"/>
                <a:cs typeface="Tahoma" panose="020B0604030504040204" pitchFamily="34" charset="0"/>
              </a:rPr>
              <a:t>5) You will then be able to upload all the required documents necessary for the review and approval of your project.</a:t>
            </a:r>
          </a:p>
          <a:p>
            <a:pPr marL="358775" lvl="1" indent="0" defTabSz="409575">
              <a:spcBef>
                <a:spcPts val="600"/>
              </a:spcBef>
              <a:spcAft>
                <a:spcPct val="25000"/>
              </a:spcAft>
              <a:buClr>
                <a:schemeClr val="accent2"/>
              </a:buClr>
              <a:buSzPct val="70000"/>
              <a:buNone/>
            </a:pPr>
            <a:endParaRPr lang="en-US" sz="1800" b="1" dirty="0">
              <a:solidFill>
                <a:srgbClr val="000000"/>
              </a:solidFill>
              <a:latin typeface="Tahoma" pitchFamily="34" charset="0"/>
            </a:endParaRPr>
          </a:p>
          <a:p>
            <a:pPr marL="628650" lvl="1" indent="-219075" defTabSz="409575">
              <a:spcBef>
                <a:spcPts val="600"/>
              </a:spcBef>
              <a:spcAft>
                <a:spcPct val="25000"/>
              </a:spcAft>
              <a:buClr>
                <a:schemeClr val="accent2"/>
              </a:buClr>
              <a:buSzPct val="70000"/>
              <a:buFont typeface="Wingdings" pitchFamily="2" charset="2"/>
              <a:buBlip>
                <a:blip r:embed="rId5"/>
              </a:buBlip>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2804104045"/>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828800" y="311497"/>
            <a:ext cx="6162675" cy="1197114"/>
          </a:xfrm>
        </p:spPr>
        <p:txBody>
          <a:bodyPr lIns="0" tIns="0" rIns="0" bIns="0" anchor="t"/>
          <a:lstStyle/>
          <a:p>
            <a:pPr marL="117475" algn="l" defTabSz="409575">
              <a:defRPr/>
            </a:pPr>
            <a:r>
              <a:rPr lang="en-US" sz="3800" u="sng" dirty="0"/>
              <a:t>ESSP – Required Proposal Documentation</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2009775"/>
            <a:ext cx="8763000" cy="4619625"/>
          </a:xfrm>
          <a:noFill/>
        </p:spPr>
        <p:txBody>
          <a:bodyPr lIns="0" tIns="0" rIns="0" bIns="0"/>
          <a:lstStyle/>
          <a:p>
            <a:pPr marL="187325" indent="-187325" defTabSz="409575">
              <a:spcBef>
                <a:spcPts val="600"/>
              </a:spcBef>
              <a:spcAft>
                <a:spcPct val="25000"/>
              </a:spcAft>
              <a:buClr>
                <a:schemeClr val="accent2"/>
              </a:buClr>
              <a:buSzPct val="70000"/>
            </a:pPr>
            <a:r>
              <a:rPr lang="en-US" sz="2200" b="1" dirty="0">
                <a:solidFill>
                  <a:srgbClr val="000000"/>
                </a:solidFill>
                <a:latin typeface="Tahoma" pitchFamily="34" charset="0"/>
              </a:rPr>
              <a:t>Uploaded documents must include the following:</a:t>
            </a:r>
          </a:p>
          <a:p>
            <a:pPr marL="384175" lvl="1" indent="-196850" defTabSz="409575">
              <a:spcBef>
                <a:spcPts val="600"/>
              </a:spcBef>
              <a:spcAft>
                <a:spcPct val="25000"/>
              </a:spcAft>
              <a:buClr>
                <a:schemeClr val="accent2"/>
              </a:buClr>
              <a:buSzPct val="70000"/>
            </a:pPr>
            <a:r>
              <a:rPr lang="en-US" sz="2000" b="1" dirty="0">
                <a:solidFill>
                  <a:srgbClr val="000000"/>
                </a:solidFill>
                <a:latin typeface="Tahoma" pitchFamily="34" charset="0"/>
              </a:rPr>
              <a:t>One ORIGINAL ESSP Workbook pdf file </a:t>
            </a:r>
            <a:r>
              <a:rPr lang="en-US" sz="2000" b="1" u="sng" dirty="0">
                <a:solidFill>
                  <a:srgbClr val="000000"/>
                </a:solidFill>
                <a:latin typeface="Tahoma" pitchFamily="34" charset="0"/>
              </a:rPr>
              <a:t>(not a scan).  </a:t>
            </a:r>
            <a:r>
              <a:rPr lang="en-US" sz="2000" b="1" dirty="0">
                <a:solidFill>
                  <a:srgbClr val="000000"/>
                </a:solidFill>
                <a:latin typeface="Tahoma" pitchFamily="34" charset="0"/>
              </a:rPr>
              <a:t>This should be the newest version – 2023a downloaded from </a:t>
            </a:r>
            <a:r>
              <a:rPr lang="en-US" sz="2000" b="1" dirty="0" err="1">
                <a:solidFill>
                  <a:srgbClr val="000000"/>
                </a:solidFill>
                <a:latin typeface="Tahoma" pitchFamily="34" charset="0"/>
              </a:rPr>
              <a:t>Scouting.org</a:t>
            </a:r>
            <a:r>
              <a:rPr lang="en-US" sz="2000" b="1" dirty="0">
                <a:solidFill>
                  <a:srgbClr val="000000"/>
                </a:solidFill>
                <a:latin typeface="Tahoma" pitchFamily="34" charset="0"/>
              </a:rPr>
              <a:t>.</a:t>
            </a:r>
          </a:p>
          <a:p>
            <a:pPr marL="742950" lvl="2" indent="-196850" defTabSz="409575">
              <a:spcBef>
                <a:spcPts val="600"/>
              </a:spcBef>
              <a:spcAft>
                <a:spcPct val="25000"/>
              </a:spcAft>
              <a:buClr>
                <a:schemeClr val="accent2"/>
              </a:buClr>
              <a:buSzPct val="70000"/>
            </a:pPr>
            <a:r>
              <a:rPr lang="en-US" sz="1700" b="1" dirty="0">
                <a:solidFill>
                  <a:srgbClr val="000000"/>
                </a:solidFill>
                <a:latin typeface="Tahoma" pitchFamily="34" charset="0"/>
              </a:rPr>
              <a:t>  Note: We will not accept the older versions due to software incompatibilities with certain versions!</a:t>
            </a:r>
          </a:p>
          <a:p>
            <a:pPr marL="384175" lvl="1" indent="-196850" defTabSz="409575">
              <a:spcBef>
                <a:spcPts val="600"/>
              </a:spcBef>
              <a:spcAft>
                <a:spcPct val="25000"/>
              </a:spcAft>
              <a:buClr>
                <a:schemeClr val="accent2"/>
              </a:buClr>
              <a:buSzPct val="70000"/>
            </a:pPr>
            <a:r>
              <a:rPr lang="en-US" sz="2000" b="1" dirty="0">
                <a:solidFill>
                  <a:srgbClr val="000000"/>
                </a:solidFill>
                <a:latin typeface="Tahoma" pitchFamily="34" charset="0"/>
              </a:rPr>
              <a:t>One scan of Signature page (proposal page E) with </a:t>
            </a:r>
            <a:r>
              <a:rPr lang="en-US" sz="2000" b="1" dirty="0">
                <a:solidFill>
                  <a:srgbClr val="FF0000"/>
                </a:solidFill>
                <a:latin typeface="Tahoma" pitchFamily="34" charset="0"/>
              </a:rPr>
              <a:t>all</a:t>
            </a:r>
            <a:r>
              <a:rPr lang="en-US" sz="2000" b="1" dirty="0">
                <a:solidFill>
                  <a:srgbClr val="000000"/>
                </a:solidFill>
                <a:latin typeface="Tahoma" pitchFamily="34" charset="0"/>
              </a:rPr>
              <a:t> signatures, except the one for District Approval.</a:t>
            </a:r>
          </a:p>
          <a:p>
            <a:pPr marL="742950" lvl="2" indent="-196850" defTabSz="409575">
              <a:spcBef>
                <a:spcPts val="600"/>
              </a:spcBef>
              <a:spcAft>
                <a:spcPct val="25000"/>
              </a:spcAft>
              <a:buClr>
                <a:schemeClr val="accent2"/>
              </a:buClr>
              <a:buSzPct val="70000"/>
            </a:pPr>
            <a:r>
              <a:rPr lang="en-US" sz="1700" b="1" dirty="0">
                <a:solidFill>
                  <a:srgbClr val="000000"/>
                </a:solidFill>
                <a:latin typeface="Tahoma" pitchFamily="34" charset="0"/>
              </a:rPr>
              <a:t> You need to provide a copy of </a:t>
            </a:r>
            <a:r>
              <a:rPr lang="en-US" sz="1700" b="1" dirty="0">
                <a:latin typeface="Tahoma" panose="020B0604030504040204" pitchFamily="34" charset="0"/>
                <a:ea typeface="Tahoma" panose="020B0604030504040204" pitchFamily="34" charset="0"/>
                <a:cs typeface="Tahoma" panose="020B0604030504040204" pitchFamily="34" charset="0"/>
              </a:rPr>
              <a:t>“Navigating the Eagle Scout Service Project, Information for Project Beneficiaries.”</a:t>
            </a:r>
            <a:r>
              <a:rPr lang="en-US" sz="1700" b="1" dirty="0">
                <a:solidFill>
                  <a:srgbClr val="000000"/>
                </a:solidFill>
                <a:latin typeface="Tahoma" panose="020B0604030504040204" pitchFamily="34" charset="0"/>
                <a:ea typeface="Tahoma" panose="020B0604030504040204" pitchFamily="34" charset="0"/>
                <a:cs typeface="Tahoma" panose="020B0604030504040204" pitchFamily="34" charset="0"/>
              </a:rPr>
              <a:t>  and they need to check the block that they received it.</a:t>
            </a:r>
          </a:p>
          <a:p>
            <a:pPr marL="384175" lvl="1" indent="-196850" defTabSz="409575">
              <a:spcBef>
                <a:spcPts val="600"/>
              </a:spcBef>
              <a:spcAft>
                <a:spcPct val="25000"/>
              </a:spcAft>
              <a:buClr>
                <a:schemeClr val="accent2"/>
              </a:buClr>
              <a:buSzPct val="70000"/>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Optional – Additional pages with photos, drawings, diagrams, illustrations, etc. of locations and items you may build for your project.</a:t>
            </a:r>
          </a:p>
          <a:p>
            <a:pPr marL="358775" lvl="1" indent="0" defTabSz="409575">
              <a:spcBef>
                <a:spcPts val="600"/>
              </a:spcBef>
              <a:spcAft>
                <a:spcPct val="25000"/>
              </a:spcAft>
              <a:buClr>
                <a:schemeClr val="accent2"/>
              </a:buClr>
              <a:buSzPct val="70000"/>
              <a:buNone/>
            </a:pPr>
            <a:endParaRPr lang="en-US" sz="1800" b="1" dirty="0">
              <a:solidFill>
                <a:srgbClr val="000000"/>
              </a:solidFill>
              <a:latin typeface="Tahoma" pitchFamily="34" charset="0"/>
            </a:endParaRPr>
          </a:p>
          <a:p>
            <a:pPr marL="628650" lvl="1" indent="-219075" defTabSz="409575">
              <a:spcBef>
                <a:spcPts val="600"/>
              </a:spcBef>
              <a:spcAft>
                <a:spcPct val="25000"/>
              </a:spcAft>
              <a:buClr>
                <a:schemeClr val="accent2"/>
              </a:buClr>
              <a:buSzPct val="70000"/>
              <a:buFont typeface="Wingdings" pitchFamily="2" charset="2"/>
              <a:buBlip>
                <a:blip r:embed="rId4"/>
              </a:buBlip>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249471216"/>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fade">
                                      <p:cBhvr>
                                        <p:cTn id="12"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3" presetID="10" presetClass="entr" presetSubtype="0" fill="hold" grpId="0" nodeType="withEffect">
                                  <p:stCondLst>
                                    <p:cond delay="0"/>
                                  </p:stCondLst>
                                  <p:childTnLst>
                                    <p:set>
                                      <p:cBhvr>
                                        <p:cTn id="14" dur="1" fill="hold">
                                          <p:stCondLst>
                                            <p:cond delay="0"/>
                                          </p:stCondLst>
                                        </p:cTn>
                                        <p:tgtEl>
                                          <p:spTgt spid="65539">
                                            <p:txEl>
                                              <p:pRg st="1" end="1"/>
                                            </p:txEl>
                                          </p:spTgt>
                                        </p:tgtEl>
                                        <p:attrNameLst>
                                          <p:attrName>style.visibility</p:attrName>
                                        </p:attrNameLst>
                                      </p:cBhvr>
                                      <p:to>
                                        <p:strVal val="visible"/>
                                      </p:to>
                                    </p:set>
                                    <p:animEffect transition="in" filter="fade">
                                      <p:cBhvr>
                                        <p:cTn id="15"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6" presetID="10" presetClass="entr" presetSubtype="0" fill="hold" grpId="0" nodeType="with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Effect transition="in" filter="fade">
                                      <p:cBhvr>
                                        <p:cTn id="18"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9" presetID="10" presetClass="entr" presetSubtype="0" fill="hold" grpId="0" nodeType="with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Effect transition="in" filter="fade">
                                      <p:cBhvr>
                                        <p:cTn id="21"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2" presetID="10" presetClass="entr" presetSubtype="0" fill="hold" grpId="0" nodeType="withEffect">
                                  <p:stCondLst>
                                    <p:cond delay="0"/>
                                  </p:stCondLst>
                                  <p:childTnLst>
                                    <p:set>
                                      <p:cBhvr>
                                        <p:cTn id="23" dur="1" fill="hold">
                                          <p:stCondLst>
                                            <p:cond delay="0"/>
                                          </p:stCondLst>
                                        </p:cTn>
                                        <p:tgtEl>
                                          <p:spTgt spid="65539">
                                            <p:txEl>
                                              <p:pRg st="4" end="4"/>
                                            </p:txEl>
                                          </p:spTgt>
                                        </p:tgtEl>
                                        <p:attrNameLst>
                                          <p:attrName>style.visibility</p:attrName>
                                        </p:attrNameLst>
                                      </p:cBhvr>
                                      <p:to>
                                        <p:strVal val="visible"/>
                                      </p:to>
                                    </p:set>
                                    <p:animEffect transition="in" filter="fade">
                                      <p:cBhvr>
                                        <p:cTn id="24"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par>
                                <p:cTn id="25" presetID="10" presetClass="entr" presetSubtype="0" fill="hold" grpId="0"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fade">
                                      <p:cBhvr>
                                        <p:cTn id="27"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676400" y="304800"/>
            <a:ext cx="7467600" cy="762000"/>
          </a:xfrm>
        </p:spPr>
        <p:txBody>
          <a:bodyPr lIns="0" tIns="0" rIns="0" bIns="0" anchor="t"/>
          <a:lstStyle/>
          <a:p>
            <a:pPr marL="117475" algn="l" defTabSz="409575">
              <a:defRPr/>
            </a:pPr>
            <a:r>
              <a:rPr lang="en-US" sz="4000" u="sng" dirty="0"/>
              <a:t>ESSP – District Advancement Committee  Review/Approval</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1677444"/>
            <a:ext cx="8686800" cy="4876800"/>
          </a:xfrm>
          <a:noFill/>
        </p:spPr>
        <p:txBody>
          <a:bodyPr lIns="0" tIns="0" rIns="0" bIns="0"/>
          <a:lstStyle/>
          <a:p>
            <a:pPr marL="187325" indent="-187325" defTabSz="409575">
              <a:spcBef>
                <a:spcPts val="400"/>
              </a:spcBef>
              <a:spcAft>
                <a:spcPts val="400"/>
              </a:spcAft>
              <a:buClr>
                <a:schemeClr val="accent2"/>
              </a:buClr>
              <a:buSzPct val="70000"/>
            </a:pPr>
            <a:r>
              <a:rPr lang="en-US" sz="1800" b="1" dirty="0">
                <a:solidFill>
                  <a:srgbClr val="000000"/>
                </a:solidFill>
                <a:latin typeface="Tahoma" pitchFamily="34" charset="0"/>
              </a:rPr>
              <a:t>Eagle Board of Review Approves the Proposal</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Is the Community Benefit within guidelines?</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Is the Leadership Opportunity commensurate with the rank of Eagle?</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Does the candidate know how he  or she will complete the detail plan?</a:t>
            </a:r>
          </a:p>
          <a:p>
            <a:pPr marL="546100" lvl="1" indent="-187325" defTabSz="409575">
              <a:spcBef>
                <a:spcPts val="400"/>
              </a:spcBef>
              <a:spcAft>
                <a:spcPts val="400"/>
              </a:spcAft>
              <a:buClr>
                <a:schemeClr val="accent2"/>
              </a:buClr>
              <a:buSzPct val="70000"/>
            </a:pPr>
            <a:r>
              <a:rPr lang="en-US" sz="1800" b="1" i="1" u="sng" dirty="0">
                <a:solidFill>
                  <a:srgbClr val="000000"/>
                </a:solidFill>
                <a:latin typeface="Tahoma" pitchFamily="34" charset="0"/>
              </a:rPr>
              <a:t>May/Often need more information to complete approval – allow 2-4 weeks for the entire process, duration usually depends on response times.</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You may be asked to make corrections or additions and resubmit before final approval is given.</a:t>
            </a:r>
          </a:p>
          <a:p>
            <a:pPr marL="187325" lvl="1" indent="-187325" defTabSz="409575">
              <a:spcBef>
                <a:spcPts val="400"/>
              </a:spcBef>
              <a:spcAft>
                <a:spcPts val="400"/>
              </a:spcAft>
              <a:buClr>
                <a:schemeClr val="accent2"/>
              </a:buClr>
              <a:buSzPct val="70000"/>
            </a:pPr>
            <a:r>
              <a:rPr lang="en-US" sz="1800" b="1" dirty="0">
                <a:solidFill>
                  <a:srgbClr val="000000"/>
                </a:solidFill>
                <a:latin typeface="Tahoma" pitchFamily="34" charset="0"/>
              </a:rPr>
              <a:t>Approval is typically communicated by email &amp; will include</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Official notice of approval</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Scan of signature sheet</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Recommendations for detail planning</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Directions for completing the Eagle Rank application process</a:t>
            </a:r>
          </a:p>
          <a:p>
            <a:pPr marL="546100" lvl="1" indent="-187325" defTabSz="409575">
              <a:spcBef>
                <a:spcPts val="400"/>
              </a:spcBef>
              <a:spcAft>
                <a:spcPts val="400"/>
              </a:spcAft>
              <a:buClr>
                <a:schemeClr val="accent2"/>
              </a:buClr>
              <a:buSzPct val="70000"/>
            </a:pPr>
            <a:r>
              <a:rPr lang="en-US" sz="1600" b="1" dirty="0">
                <a:solidFill>
                  <a:srgbClr val="000000"/>
                </a:solidFill>
                <a:latin typeface="Tahoma" pitchFamily="34" charset="0"/>
              </a:rPr>
              <a:t>Keep a copy of this for your Eagle Application</a:t>
            </a:r>
          </a:p>
          <a:p>
            <a:pPr marL="358775" lvl="1" indent="0" defTabSz="409575">
              <a:spcBef>
                <a:spcPts val="600"/>
              </a:spcBef>
              <a:spcAft>
                <a:spcPct val="25000"/>
              </a:spcAft>
              <a:buClr>
                <a:schemeClr val="accent2"/>
              </a:buClr>
              <a:buSzPct val="70000"/>
              <a:buNone/>
            </a:pPr>
            <a:endParaRPr lang="en-US" sz="1800" b="1" dirty="0">
              <a:solidFill>
                <a:srgbClr val="000000"/>
              </a:solidFill>
              <a:latin typeface="Tahoma" pitchFamily="34" charset="0"/>
            </a:endParaRPr>
          </a:p>
          <a:p>
            <a:pPr marL="628650" lvl="1" indent="-219075" defTabSz="409575">
              <a:spcBef>
                <a:spcPts val="600"/>
              </a:spcBef>
              <a:spcAft>
                <a:spcPct val="25000"/>
              </a:spcAft>
              <a:buClr>
                <a:schemeClr val="accent2"/>
              </a:buClr>
              <a:buSzPct val="70000"/>
              <a:buFont typeface="Wingdings" pitchFamily="2" charset="2"/>
              <a:buBlip>
                <a:blip r:embed="rId4"/>
              </a:buBlip>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7003570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5539">
                                            <p:txEl>
                                              <p:pRg st="2" end="2"/>
                                            </p:txEl>
                                          </p:spTgt>
                                        </p:tgtEl>
                                        <p:attrNameLst>
                                          <p:attrName>style.visibility</p:attrName>
                                        </p:attrNameLst>
                                      </p:cBhvr>
                                      <p:to>
                                        <p:strVal val="visible"/>
                                      </p:to>
                                    </p:set>
                                    <p:animEffect transition="in" filter="fade">
                                      <p:cBhvr>
                                        <p:cTn id="16"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Effect transition="in" filter="fade">
                                      <p:cBhvr>
                                        <p:cTn id="19"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0" presetID="10" presetClass="entr" presetSubtype="0" fill="hold" grpId="0" nodeType="with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fade">
                                      <p:cBhvr>
                                        <p:cTn id="22"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par>
                                <p:cTn id="23" presetID="10" presetClass="entr" presetSubtype="0" fill="hold" grpId="0" nodeType="withEffect">
                                  <p:stCondLst>
                                    <p:cond delay="0"/>
                                  </p:stCondLst>
                                  <p:childTnLst>
                                    <p:set>
                                      <p:cBhvr>
                                        <p:cTn id="24" dur="1" fill="hold">
                                          <p:stCondLst>
                                            <p:cond delay="0"/>
                                          </p:stCondLst>
                                        </p:cTn>
                                        <p:tgtEl>
                                          <p:spTgt spid="65539">
                                            <p:txEl>
                                              <p:pRg st="5" end="5"/>
                                            </p:txEl>
                                          </p:spTgt>
                                        </p:tgtEl>
                                        <p:attrNameLst>
                                          <p:attrName>style.visibility</p:attrName>
                                        </p:attrNameLst>
                                      </p:cBhvr>
                                      <p:to>
                                        <p:strVal val="visible"/>
                                      </p:to>
                                    </p:set>
                                    <p:animEffect transition="in" filter="fade">
                                      <p:cBhvr>
                                        <p:cTn id="25"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5539">
                                            <p:txEl>
                                              <p:pRg st="6" end="6"/>
                                            </p:txEl>
                                          </p:spTgt>
                                        </p:tgtEl>
                                        <p:attrNameLst>
                                          <p:attrName>style.visibility</p:attrName>
                                        </p:attrNameLst>
                                      </p:cBhvr>
                                      <p:to>
                                        <p:strVal val="visible"/>
                                      </p:to>
                                    </p:set>
                                    <p:animEffect transition="in" filter="fade">
                                      <p:cBhvr>
                                        <p:cTn id="30"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par>
                                <p:cTn id="31" presetID="10" presetClass="entr" presetSubtype="0" fill="hold" grpId="0" nodeType="withEffect">
                                  <p:stCondLst>
                                    <p:cond delay="0"/>
                                  </p:stCondLst>
                                  <p:childTnLst>
                                    <p:set>
                                      <p:cBhvr>
                                        <p:cTn id="32" dur="1" fill="hold">
                                          <p:stCondLst>
                                            <p:cond delay="0"/>
                                          </p:stCondLst>
                                        </p:cTn>
                                        <p:tgtEl>
                                          <p:spTgt spid="65539">
                                            <p:txEl>
                                              <p:pRg st="7" end="7"/>
                                            </p:txEl>
                                          </p:spTgt>
                                        </p:tgtEl>
                                        <p:attrNameLst>
                                          <p:attrName>style.visibility</p:attrName>
                                        </p:attrNameLst>
                                      </p:cBhvr>
                                      <p:to>
                                        <p:strVal val="visible"/>
                                      </p:to>
                                    </p:set>
                                    <p:animEffect transition="in" filter="fade">
                                      <p:cBhvr>
                                        <p:cTn id="33"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par>
                                <p:cTn id="34" presetID="10" presetClass="entr" presetSubtype="0" fill="hold" grpId="0" nodeType="withEffect">
                                  <p:stCondLst>
                                    <p:cond delay="0"/>
                                  </p:stCondLst>
                                  <p:childTnLst>
                                    <p:set>
                                      <p:cBhvr>
                                        <p:cTn id="35" dur="1" fill="hold">
                                          <p:stCondLst>
                                            <p:cond delay="0"/>
                                          </p:stCondLst>
                                        </p:cTn>
                                        <p:tgtEl>
                                          <p:spTgt spid="65539">
                                            <p:txEl>
                                              <p:pRg st="8" end="8"/>
                                            </p:txEl>
                                          </p:spTgt>
                                        </p:tgtEl>
                                        <p:attrNameLst>
                                          <p:attrName>style.visibility</p:attrName>
                                        </p:attrNameLst>
                                      </p:cBhvr>
                                      <p:to>
                                        <p:strVal val="visible"/>
                                      </p:to>
                                    </p:set>
                                    <p:animEffect transition="in" filter="fade">
                                      <p:cBhvr>
                                        <p:cTn id="36"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par>
                                <p:cTn id="37" presetID="10" presetClass="entr" presetSubtype="0" fill="hold" grpId="0" nodeType="withEffect">
                                  <p:stCondLst>
                                    <p:cond delay="0"/>
                                  </p:stCondLst>
                                  <p:childTnLst>
                                    <p:set>
                                      <p:cBhvr>
                                        <p:cTn id="38" dur="1" fill="hold">
                                          <p:stCondLst>
                                            <p:cond delay="0"/>
                                          </p:stCondLst>
                                        </p:cTn>
                                        <p:tgtEl>
                                          <p:spTgt spid="65539">
                                            <p:txEl>
                                              <p:pRg st="9" end="9"/>
                                            </p:txEl>
                                          </p:spTgt>
                                        </p:tgtEl>
                                        <p:attrNameLst>
                                          <p:attrName>style.visibility</p:attrName>
                                        </p:attrNameLst>
                                      </p:cBhvr>
                                      <p:to>
                                        <p:strVal val="visible"/>
                                      </p:to>
                                    </p:set>
                                    <p:animEffect transition="in" filter="fade">
                                      <p:cBhvr>
                                        <p:cTn id="39" dur="500"/>
                                        <p:tgtEl>
                                          <p:spTgt spid="65539">
                                            <p:txEl>
                                              <p:pRg st="9" end="9"/>
                                            </p:txEl>
                                          </p:spTgt>
                                        </p:tgtEl>
                                      </p:cBhvr>
                                    </p:animEffect>
                                  </p:childTnLst>
                                  <p:subTnLst>
                                    <p:animClr clrSpc="rgb" dir="cw">
                                      <p:cBhvr override="childStyle">
                                        <p:cTn dur="1" fill="hold" display="0" masterRel="nextClick" afterEffect="1"/>
                                        <p:tgtEl>
                                          <p:spTgt spid="65539">
                                            <p:txEl>
                                              <p:pRg st="9" end="9"/>
                                            </p:txEl>
                                          </p:spTgt>
                                        </p:tgtEl>
                                        <p:attrNameLst>
                                          <p:attrName>ppt_c</p:attrName>
                                        </p:attrNameLst>
                                      </p:cBhvr>
                                      <p:to>
                                        <a:srgbClr val="5F5F5F"/>
                                      </p:to>
                                    </p:animClr>
                                  </p:subTnLst>
                                </p:cTn>
                              </p:par>
                              <p:par>
                                <p:cTn id="40" presetID="10" presetClass="entr" presetSubtype="0" fill="hold" grpId="0" nodeType="withEffect">
                                  <p:stCondLst>
                                    <p:cond delay="0"/>
                                  </p:stCondLst>
                                  <p:childTnLst>
                                    <p:set>
                                      <p:cBhvr>
                                        <p:cTn id="41" dur="1" fill="hold">
                                          <p:stCondLst>
                                            <p:cond delay="0"/>
                                          </p:stCondLst>
                                        </p:cTn>
                                        <p:tgtEl>
                                          <p:spTgt spid="65539">
                                            <p:txEl>
                                              <p:pRg st="10" end="10"/>
                                            </p:txEl>
                                          </p:spTgt>
                                        </p:tgtEl>
                                        <p:attrNameLst>
                                          <p:attrName>style.visibility</p:attrName>
                                        </p:attrNameLst>
                                      </p:cBhvr>
                                      <p:to>
                                        <p:strVal val="visible"/>
                                      </p:to>
                                    </p:set>
                                    <p:animEffect transition="in" filter="fade">
                                      <p:cBhvr>
                                        <p:cTn id="42" dur="500"/>
                                        <p:tgtEl>
                                          <p:spTgt spid="65539">
                                            <p:txEl>
                                              <p:pRg st="10" end="10"/>
                                            </p:txEl>
                                          </p:spTgt>
                                        </p:tgtEl>
                                      </p:cBhvr>
                                    </p:animEffect>
                                  </p:childTnLst>
                                  <p:subTnLst>
                                    <p:animClr clrSpc="rgb" dir="cw">
                                      <p:cBhvr override="childStyle">
                                        <p:cTn dur="1" fill="hold" display="0" masterRel="nextClick" afterEffect="1"/>
                                        <p:tgtEl>
                                          <p:spTgt spid="65539">
                                            <p:txEl>
                                              <p:pRg st="10" end="10"/>
                                            </p:txEl>
                                          </p:spTgt>
                                        </p:tgtEl>
                                        <p:attrNameLst>
                                          <p:attrName>ppt_c</p:attrName>
                                        </p:attrNameLst>
                                      </p:cBhvr>
                                      <p:to>
                                        <a:srgbClr val="5F5F5F"/>
                                      </p:to>
                                    </p:animClr>
                                  </p:subTnLst>
                                </p:cTn>
                              </p:par>
                              <p:par>
                                <p:cTn id="43" presetID="10" presetClass="entr" presetSubtype="0" fill="hold" grpId="0" nodeType="withEffect">
                                  <p:stCondLst>
                                    <p:cond delay="0"/>
                                  </p:stCondLst>
                                  <p:childTnLst>
                                    <p:set>
                                      <p:cBhvr>
                                        <p:cTn id="44" dur="1" fill="hold">
                                          <p:stCondLst>
                                            <p:cond delay="0"/>
                                          </p:stCondLst>
                                        </p:cTn>
                                        <p:tgtEl>
                                          <p:spTgt spid="65539">
                                            <p:txEl>
                                              <p:pRg st="11" end="11"/>
                                            </p:txEl>
                                          </p:spTgt>
                                        </p:tgtEl>
                                        <p:attrNameLst>
                                          <p:attrName>style.visibility</p:attrName>
                                        </p:attrNameLst>
                                      </p:cBhvr>
                                      <p:to>
                                        <p:strVal val="visible"/>
                                      </p:to>
                                    </p:set>
                                    <p:animEffect transition="in" filter="fade">
                                      <p:cBhvr>
                                        <p:cTn id="45" dur="500"/>
                                        <p:tgtEl>
                                          <p:spTgt spid="65539">
                                            <p:txEl>
                                              <p:pRg st="11" end="11"/>
                                            </p:txEl>
                                          </p:spTgt>
                                        </p:tgtEl>
                                      </p:cBhvr>
                                    </p:animEffect>
                                  </p:childTnLst>
                                  <p:subTnLst>
                                    <p:animClr clrSpc="rgb" dir="cw">
                                      <p:cBhvr override="childStyle">
                                        <p:cTn dur="1" fill="hold" display="0" masterRel="nextClick" afterEffect="1"/>
                                        <p:tgtEl>
                                          <p:spTgt spid="65539">
                                            <p:txEl>
                                              <p:pRg st="11" end="11"/>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828800" y="304278"/>
            <a:ext cx="7467600" cy="762000"/>
          </a:xfrm>
        </p:spPr>
        <p:txBody>
          <a:bodyPr lIns="0" tIns="0" rIns="0" bIns="0" anchor="t"/>
          <a:lstStyle/>
          <a:p>
            <a:pPr marL="117475" algn="l" defTabSz="409575">
              <a:defRPr/>
            </a:pPr>
            <a:r>
              <a:rPr lang="en-US" sz="4000" u="sng" dirty="0"/>
              <a:t>ESSP – Items often overlooked in the proposal</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76200" y="1477534"/>
            <a:ext cx="8686800" cy="5304266"/>
          </a:xfrm>
          <a:noFill/>
        </p:spPr>
        <p:txBody>
          <a:bodyPr lIns="0" tIns="0" rIns="0" bIns="0"/>
          <a:lstStyle/>
          <a:p>
            <a:pPr marL="358775" lvl="1" indent="0" defTabSz="409575">
              <a:spcBef>
                <a:spcPts val="600"/>
              </a:spcBef>
              <a:spcAft>
                <a:spcPct val="25000"/>
              </a:spcAft>
              <a:buClr>
                <a:schemeClr val="accent2"/>
              </a:buClr>
              <a:buSzPct val="70000"/>
              <a:buNone/>
            </a:pPr>
            <a:endParaRPr lang="en-US" sz="1800" b="1" dirty="0">
              <a:solidFill>
                <a:srgbClr val="000000"/>
              </a:solidFill>
              <a:latin typeface="Tahoma" pitchFamily="34" charset="0"/>
            </a:endParaRPr>
          </a:p>
          <a:p>
            <a:pPr marL="628650" lvl="1" indent="-219075" defTabSz="409575">
              <a:spcBef>
                <a:spcPts val="600"/>
              </a:spcBef>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Contact sheet - empty boxes – all need to be filled in, including Scout ID (PID) and Life BOR date, beneficiary information…..</a:t>
            </a:r>
          </a:p>
          <a:p>
            <a:pPr marL="628650" lvl="1" indent="-219075" defTabSz="409575">
              <a:spcBef>
                <a:spcPts val="600"/>
              </a:spcBef>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If you are doing construction, landscaping, remodeling – please include diagrams, plans, and if outside, maps.  Maps should show be close to scale and include buildings, roads, landmarks, etc.  Use of marked up </a:t>
            </a:r>
            <a:r>
              <a:rPr lang="en-US" sz="1800" b="1" dirty="0" err="1">
                <a:solidFill>
                  <a:srgbClr val="000000"/>
                </a:solidFill>
                <a:latin typeface="Tahoma" pitchFamily="34" charset="0"/>
              </a:rPr>
              <a:t>Googlemaps</a:t>
            </a:r>
            <a:r>
              <a:rPr lang="en-US" sz="1800" b="1" dirty="0">
                <a:solidFill>
                  <a:srgbClr val="000000"/>
                </a:solidFill>
                <a:latin typeface="Tahoma" pitchFamily="34" charset="0"/>
              </a:rPr>
              <a:t> or similar are acceptable.</a:t>
            </a:r>
          </a:p>
          <a:p>
            <a:pPr marL="628650" lvl="1" indent="-219075" defTabSz="409575">
              <a:spcBef>
                <a:spcPts val="600"/>
              </a:spcBef>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Photos of the current location are helpful for the reviewers to better understand the state of the project area.  Using a person as reference in a photo is helpful to gauge size, height and distance.</a:t>
            </a:r>
          </a:p>
          <a:p>
            <a:pPr marL="628650" lvl="1" indent="-219075" defTabSz="409575">
              <a:spcBef>
                <a:spcPts val="600"/>
              </a:spcBef>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If moving or removing material during the project, explain what you plan to do with it – dirt, grass, old structures – fence picnic tables, shed, etc.</a:t>
            </a:r>
          </a:p>
          <a:p>
            <a:pPr marL="628650" lvl="1" indent="-219075" defTabSz="409575">
              <a:spcBef>
                <a:spcPts val="600"/>
              </a:spcBef>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The signature page needs to have all signatures, but the district signature, before district approval sign off.</a:t>
            </a:r>
          </a:p>
        </p:txBody>
      </p:sp>
    </p:spTree>
    <p:extLst>
      <p:ext uri="{BB962C8B-B14F-4D97-AF65-F5344CB8AC3E}">
        <p14:creationId xmlns:p14="http://schemas.microsoft.com/office/powerpoint/2010/main" val="430472689"/>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76400" y="76200"/>
            <a:ext cx="7467600" cy="1209675"/>
          </a:xfrm>
        </p:spPr>
        <p:txBody>
          <a:bodyPr/>
          <a:lstStyle/>
          <a:p>
            <a:pPr algn="l">
              <a:defRPr/>
            </a:pPr>
            <a:r>
              <a:rPr lang="en-US"/>
              <a:t> Requirement 1.  Participation</a:t>
            </a:r>
          </a:p>
        </p:txBody>
      </p:sp>
      <p:sp>
        <p:nvSpPr>
          <p:cNvPr id="58371" name="Rectangle 3"/>
          <p:cNvSpPr>
            <a:spLocks noGrp="1" noChangeArrowheads="1"/>
          </p:cNvSpPr>
          <p:nvPr>
            <p:ph type="body" idx="1"/>
          </p:nvPr>
        </p:nvSpPr>
        <p:spPr>
          <a:xfrm>
            <a:off x="228600" y="2286000"/>
            <a:ext cx="5715000" cy="4352925"/>
          </a:xfrm>
        </p:spPr>
        <p:txBody>
          <a:bodyPr/>
          <a:lstStyle/>
          <a:p>
            <a:pPr marL="230188" indent="-230188">
              <a:spcAft>
                <a:spcPct val="25000"/>
              </a:spcAft>
            </a:pPr>
            <a:r>
              <a:rPr lang="en-US" sz="2800" b="1" dirty="0"/>
              <a:t>Mastery of Scouting skills &amp; personal character growth cannot happen without participation.</a:t>
            </a:r>
          </a:p>
          <a:p>
            <a:pPr marL="230188" indent="-230188">
              <a:spcAft>
                <a:spcPct val="25000"/>
              </a:spcAft>
            </a:pPr>
            <a:r>
              <a:rPr lang="en-US" sz="2800" b="1" dirty="0"/>
              <a:t>Participation goals may vary from unit to unit.</a:t>
            </a:r>
          </a:p>
        </p:txBody>
      </p:sp>
      <p:pic>
        <p:nvPicPr>
          <p:cNvPr id="5124" name="Picture 4" descr="boysc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2349500"/>
            <a:ext cx="3109912"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752600" y="1066800"/>
            <a:ext cx="739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spcAft>
                <a:spcPct val="25000"/>
              </a:spcAft>
              <a:buFont typeface="Wingdings 3" pitchFamily="18" charset="2"/>
              <a:buNone/>
            </a:pPr>
            <a:r>
              <a:rPr lang="en-US" sz="2000" b="1">
                <a:solidFill>
                  <a:schemeClr val="accent2"/>
                </a:solidFill>
                <a:latin typeface="Tahoma" pitchFamily="34" charset="0"/>
              </a:rPr>
              <a:t>Be active in your troop, team, crew, or ship for a period of at least six months after you have achieved the rank of Life Scout.</a:t>
            </a:r>
            <a:endParaRPr lang="en-US" sz="2000" b="1">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subTnLst>
                                    <p:animClr clrSpc="rgb" dir="cw">
                                      <p:cBhvr override="childStyle">
                                        <p:cTn dur="1" fill="hold" display="0" masterRel="nextClick" afterEffect="1"/>
                                        <p:tgtEl>
                                          <p:spTgt spid="58371">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676400" y="304800"/>
            <a:ext cx="7467600" cy="762000"/>
          </a:xfrm>
        </p:spPr>
        <p:txBody>
          <a:bodyPr lIns="0" tIns="0" rIns="0" bIns="0" anchor="t"/>
          <a:lstStyle/>
          <a:p>
            <a:pPr marL="117475" algn="l" defTabSz="409575">
              <a:defRPr/>
            </a:pPr>
            <a:r>
              <a:rPr lang="en-US" sz="4000" u="sng" dirty="0"/>
              <a:t>ESSP – District Advancement Committee  Review/Approval</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1828800"/>
            <a:ext cx="8686800" cy="4876800"/>
          </a:xfrm>
          <a:noFill/>
        </p:spPr>
        <p:txBody>
          <a:bodyPr lIns="0" tIns="0" rIns="0" bIns="0"/>
          <a:lstStyle/>
          <a:p>
            <a:pPr marL="187325" indent="-187325" defTabSz="409575">
              <a:spcBef>
                <a:spcPts val="400"/>
              </a:spcBef>
              <a:spcAft>
                <a:spcPts val="400"/>
              </a:spcAft>
              <a:buClr>
                <a:schemeClr val="accent2"/>
              </a:buClr>
              <a:buSzPct val="70000"/>
            </a:pPr>
            <a:r>
              <a:rPr lang="en-US" sz="1800" b="1" dirty="0">
                <a:solidFill>
                  <a:srgbClr val="000000"/>
                </a:solidFill>
                <a:latin typeface="Tahoma" pitchFamily="34" charset="0"/>
              </a:rPr>
              <a:t>A virtual call on Zoom will be setup with a member of the Eagle Project Board within a week of approval to answer questions and go over:</a:t>
            </a:r>
          </a:p>
          <a:p>
            <a:pPr lvl="1"/>
            <a:r>
              <a:rPr lang="en-US" sz="1800" dirty="0">
                <a:latin typeface="Tahoma" panose="020B0604030504040204" pitchFamily="34" charset="0"/>
                <a:ea typeface="Tahoma" panose="020B0604030504040204" pitchFamily="34" charset="0"/>
                <a:cs typeface="Tahoma" panose="020B0604030504040204" pitchFamily="34" charset="0"/>
              </a:rPr>
              <a:t>Responsibilities of the Coach, Troop and Parents in the project.</a:t>
            </a:r>
          </a:p>
          <a:p>
            <a:pPr lvl="1"/>
            <a:r>
              <a:rPr lang="en-US" sz="1800" dirty="0">
                <a:latin typeface="Tahoma" panose="020B0604030504040204" pitchFamily="34" charset="0"/>
                <a:ea typeface="Tahoma" panose="020B0604030504040204" pitchFamily="34" charset="0"/>
                <a:cs typeface="Tahoma" panose="020B0604030504040204" pitchFamily="34" charset="0"/>
              </a:rPr>
              <a:t>Finishing the final detailed plan and submitting fundraising application</a:t>
            </a:r>
          </a:p>
          <a:p>
            <a:pPr lvl="1"/>
            <a:r>
              <a:rPr lang="en-US" sz="1800" dirty="0">
                <a:latin typeface="Tahoma" panose="020B0604030504040204" pitchFamily="34" charset="0"/>
                <a:ea typeface="Tahoma" panose="020B0604030504040204" pitchFamily="34" charset="0"/>
                <a:cs typeface="Tahoma" panose="020B0604030504040204" pitchFamily="34" charset="0"/>
              </a:rPr>
              <a:t>Changes in the project – Major vs. minor.</a:t>
            </a:r>
          </a:p>
          <a:p>
            <a:pPr lvl="1"/>
            <a:r>
              <a:rPr lang="en-US" sz="1800" dirty="0">
                <a:latin typeface="Tahoma" panose="020B0604030504040204" pitchFamily="34" charset="0"/>
                <a:ea typeface="Tahoma" panose="020B0604030504040204" pitchFamily="34" charset="0"/>
                <a:cs typeface="Tahoma" panose="020B0604030504040204" pitchFamily="34" charset="0"/>
              </a:rPr>
              <a:t>Managing the beneficiary – Project Creep</a:t>
            </a:r>
          </a:p>
          <a:p>
            <a:pPr lvl="1"/>
            <a:r>
              <a:rPr lang="en-US" sz="1800" dirty="0">
                <a:latin typeface="Tahoma" panose="020B0604030504040204" pitchFamily="34" charset="0"/>
                <a:ea typeface="Tahoma" panose="020B0604030504040204" pitchFamily="34" charset="0"/>
                <a:cs typeface="Tahoma" panose="020B0604030504040204" pitchFamily="34" charset="0"/>
              </a:rPr>
              <a:t>Communication between all parties.</a:t>
            </a:r>
          </a:p>
          <a:p>
            <a:pPr lvl="1"/>
            <a:r>
              <a:rPr lang="en-US" sz="1800" dirty="0">
                <a:latin typeface="Tahoma" panose="020B0604030504040204" pitchFamily="34" charset="0"/>
                <a:ea typeface="Tahoma" panose="020B0604030504040204" pitchFamily="34" charset="0"/>
                <a:cs typeface="Tahoma" panose="020B0604030504040204" pitchFamily="34" charset="0"/>
              </a:rPr>
              <a:t>Keeping records – </a:t>
            </a:r>
          </a:p>
          <a:p>
            <a:pPr lvl="2"/>
            <a:r>
              <a:rPr lang="en-US" sz="1500" dirty="0">
                <a:latin typeface="Tahoma" panose="020B0604030504040204" pitchFamily="34" charset="0"/>
                <a:ea typeface="Tahoma" panose="020B0604030504040204" pitchFamily="34" charset="0"/>
                <a:cs typeface="Tahoma" panose="020B0604030504040204" pitchFamily="34" charset="0"/>
              </a:rPr>
              <a:t>spending &amp; managing funds</a:t>
            </a:r>
          </a:p>
          <a:p>
            <a:pPr lvl="2"/>
            <a:r>
              <a:rPr lang="en-US" sz="1500" dirty="0">
                <a:latin typeface="Tahoma" panose="020B0604030504040204" pitchFamily="34" charset="0"/>
                <a:ea typeface="Tahoma" panose="020B0604030504040204" pitchFamily="34" charset="0"/>
                <a:cs typeface="Tahoma" panose="020B0604030504040204" pitchFamily="34" charset="0"/>
              </a:rPr>
              <a:t>Volunteer sign-in sheets. Each day should have a volunteer sign in sheet with the time each person started and stopped for the day. This will make it easier to calculate the hours.</a:t>
            </a:r>
          </a:p>
          <a:p>
            <a:pPr lvl="2"/>
            <a:r>
              <a:rPr lang="en-US" sz="1500" dirty="0">
                <a:latin typeface="Tahoma" panose="020B0604030504040204" pitchFamily="34" charset="0"/>
                <a:ea typeface="Tahoma" panose="020B0604030504040204" pitchFamily="34" charset="0"/>
                <a:cs typeface="Tahoma" panose="020B0604030504040204" pitchFamily="34" charset="0"/>
              </a:rPr>
              <a:t>Each work day the scout should write-up the days events and what went right and what they could improve on (Thorns and Roses)</a:t>
            </a:r>
          </a:p>
          <a:p>
            <a:pPr lvl="2"/>
            <a:r>
              <a:rPr lang="en-US" sz="1500" dirty="0">
                <a:latin typeface="Tahoma" panose="020B0604030504040204" pitchFamily="34" charset="0"/>
                <a:ea typeface="Tahoma" panose="020B0604030504040204" pitchFamily="34" charset="0"/>
                <a:cs typeface="Tahoma" panose="020B0604030504040204" pitchFamily="34" charset="0"/>
              </a:rPr>
              <a:t>Photos</a:t>
            </a:r>
          </a:p>
          <a:p>
            <a:pPr lvl="1"/>
            <a:r>
              <a:rPr lang="en-US" sz="1800" dirty="0">
                <a:latin typeface="Tahoma" panose="020B0604030504040204" pitchFamily="34" charset="0"/>
                <a:ea typeface="Tahoma" panose="020B0604030504040204" pitchFamily="34" charset="0"/>
                <a:cs typeface="Tahoma" panose="020B0604030504040204" pitchFamily="34" charset="0"/>
              </a:rPr>
              <a:t>Paper work you should consider for your final report and Eagle Application</a:t>
            </a:r>
          </a:p>
          <a:p>
            <a:pPr marL="546100" lvl="1" indent="-187325" defTabSz="409575">
              <a:spcBef>
                <a:spcPts val="400"/>
              </a:spcBef>
              <a:spcAft>
                <a:spcPts val="400"/>
              </a:spcAft>
              <a:buClr>
                <a:schemeClr val="accent2"/>
              </a:buClr>
              <a:buSzPct val="70000"/>
            </a:pPr>
            <a:endParaRPr lang="en-US" sz="1600" b="1" dirty="0">
              <a:solidFill>
                <a:srgbClr val="000000"/>
              </a:solidFill>
              <a:latin typeface="Tahoma" pitchFamily="34" charset="0"/>
            </a:endParaRPr>
          </a:p>
          <a:p>
            <a:pPr marL="358775" lvl="1" indent="0" defTabSz="409575">
              <a:spcBef>
                <a:spcPts val="600"/>
              </a:spcBef>
              <a:spcAft>
                <a:spcPct val="25000"/>
              </a:spcAft>
              <a:buClr>
                <a:schemeClr val="accent2"/>
              </a:buClr>
              <a:buSzPct val="70000"/>
              <a:buNone/>
            </a:pPr>
            <a:endParaRPr lang="en-US" sz="1800" b="1" dirty="0">
              <a:solidFill>
                <a:srgbClr val="000000"/>
              </a:solidFill>
              <a:latin typeface="Tahoma" pitchFamily="34" charset="0"/>
            </a:endParaRPr>
          </a:p>
          <a:p>
            <a:pPr marL="628650" lvl="1" indent="-219075" defTabSz="409575">
              <a:spcBef>
                <a:spcPts val="600"/>
              </a:spcBef>
              <a:spcAft>
                <a:spcPct val="25000"/>
              </a:spcAft>
              <a:buClr>
                <a:schemeClr val="accent2"/>
              </a:buClr>
              <a:buSzPct val="70000"/>
              <a:buFont typeface="Wingdings" pitchFamily="2" charset="2"/>
              <a:buBlip>
                <a:blip r:embed="rId4"/>
              </a:buBlip>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443863437"/>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5539">
                                            <p:txEl>
                                              <p:pRg st="2" end="2"/>
                                            </p:txEl>
                                          </p:spTgt>
                                        </p:tgtEl>
                                        <p:attrNameLst>
                                          <p:attrName>style.visibility</p:attrName>
                                        </p:attrNameLst>
                                      </p:cBhvr>
                                      <p:to>
                                        <p:strVal val="visible"/>
                                      </p:to>
                                    </p:set>
                                    <p:animEffect transition="in" filter="fade">
                                      <p:cBhvr>
                                        <p:cTn id="16"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Effect transition="in" filter="fade">
                                      <p:cBhvr>
                                        <p:cTn id="19"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0" presetID="10" presetClass="entr" presetSubtype="0" fill="hold" grpId="0" nodeType="with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fade">
                                      <p:cBhvr>
                                        <p:cTn id="22"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par>
                                <p:cTn id="23" presetID="10" presetClass="entr" presetSubtype="0" fill="hold" grpId="0" nodeType="withEffect">
                                  <p:stCondLst>
                                    <p:cond delay="0"/>
                                  </p:stCondLst>
                                  <p:childTnLst>
                                    <p:set>
                                      <p:cBhvr>
                                        <p:cTn id="24" dur="1" fill="hold">
                                          <p:stCondLst>
                                            <p:cond delay="0"/>
                                          </p:stCondLst>
                                        </p:cTn>
                                        <p:tgtEl>
                                          <p:spTgt spid="65539">
                                            <p:txEl>
                                              <p:pRg st="5" end="5"/>
                                            </p:txEl>
                                          </p:spTgt>
                                        </p:tgtEl>
                                        <p:attrNameLst>
                                          <p:attrName>style.visibility</p:attrName>
                                        </p:attrNameLst>
                                      </p:cBhvr>
                                      <p:to>
                                        <p:strVal val="visible"/>
                                      </p:to>
                                    </p:set>
                                    <p:animEffect transition="in" filter="fade">
                                      <p:cBhvr>
                                        <p:cTn id="25"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par>
                                <p:cTn id="26" presetID="10" presetClass="entr" presetSubtype="0" fill="hold" grpId="0" nodeType="withEffect">
                                  <p:stCondLst>
                                    <p:cond delay="0"/>
                                  </p:stCondLst>
                                  <p:childTnLst>
                                    <p:set>
                                      <p:cBhvr>
                                        <p:cTn id="27" dur="1" fill="hold">
                                          <p:stCondLst>
                                            <p:cond delay="0"/>
                                          </p:stCondLst>
                                        </p:cTn>
                                        <p:tgtEl>
                                          <p:spTgt spid="65539">
                                            <p:txEl>
                                              <p:pRg st="6" end="6"/>
                                            </p:txEl>
                                          </p:spTgt>
                                        </p:tgtEl>
                                        <p:attrNameLst>
                                          <p:attrName>style.visibility</p:attrName>
                                        </p:attrNameLst>
                                      </p:cBhvr>
                                      <p:to>
                                        <p:strVal val="visible"/>
                                      </p:to>
                                    </p:set>
                                    <p:animEffect transition="in" filter="fade">
                                      <p:cBhvr>
                                        <p:cTn id="28"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par>
                                <p:cTn id="29" presetID="10" presetClass="entr" presetSubtype="0" fill="hold" grpId="0" nodeType="withEffect">
                                  <p:stCondLst>
                                    <p:cond delay="0"/>
                                  </p:stCondLst>
                                  <p:childTnLst>
                                    <p:set>
                                      <p:cBhvr>
                                        <p:cTn id="30" dur="1" fill="hold">
                                          <p:stCondLst>
                                            <p:cond delay="0"/>
                                          </p:stCondLst>
                                        </p:cTn>
                                        <p:tgtEl>
                                          <p:spTgt spid="65539">
                                            <p:txEl>
                                              <p:pRg st="7" end="7"/>
                                            </p:txEl>
                                          </p:spTgt>
                                        </p:tgtEl>
                                        <p:attrNameLst>
                                          <p:attrName>style.visibility</p:attrName>
                                        </p:attrNameLst>
                                      </p:cBhvr>
                                      <p:to>
                                        <p:strVal val="visible"/>
                                      </p:to>
                                    </p:set>
                                    <p:animEffect transition="in" filter="fade">
                                      <p:cBhvr>
                                        <p:cTn id="31"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par>
                                <p:cTn id="32" presetID="10" presetClass="entr" presetSubtype="0" fill="hold" grpId="0" nodeType="withEffect">
                                  <p:stCondLst>
                                    <p:cond delay="0"/>
                                  </p:stCondLst>
                                  <p:childTnLst>
                                    <p:set>
                                      <p:cBhvr>
                                        <p:cTn id="33" dur="1" fill="hold">
                                          <p:stCondLst>
                                            <p:cond delay="0"/>
                                          </p:stCondLst>
                                        </p:cTn>
                                        <p:tgtEl>
                                          <p:spTgt spid="65539">
                                            <p:txEl>
                                              <p:pRg st="8" end="8"/>
                                            </p:txEl>
                                          </p:spTgt>
                                        </p:tgtEl>
                                        <p:attrNameLst>
                                          <p:attrName>style.visibility</p:attrName>
                                        </p:attrNameLst>
                                      </p:cBhvr>
                                      <p:to>
                                        <p:strVal val="visible"/>
                                      </p:to>
                                    </p:set>
                                    <p:animEffect transition="in" filter="fade">
                                      <p:cBhvr>
                                        <p:cTn id="34" dur="500"/>
                                        <p:tgtEl>
                                          <p:spTgt spid="65539">
                                            <p:txEl>
                                              <p:pRg st="8" end="8"/>
                                            </p:txEl>
                                          </p:spTgt>
                                        </p:tgtEl>
                                      </p:cBhvr>
                                    </p:animEffect>
                                  </p:childTnLst>
                                  <p:subTnLst>
                                    <p:animClr clrSpc="rgb" dir="cw">
                                      <p:cBhvr override="childStyle">
                                        <p:cTn dur="1" fill="hold" display="0" masterRel="nextClick" afterEffect="1"/>
                                        <p:tgtEl>
                                          <p:spTgt spid="65539">
                                            <p:txEl>
                                              <p:pRg st="8" end="8"/>
                                            </p:txEl>
                                          </p:spTgt>
                                        </p:tgtEl>
                                        <p:attrNameLst>
                                          <p:attrName>ppt_c</p:attrName>
                                        </p:attrNameLst>
                                      </p:cBhvr>
                                      <p:to>
                                        <a:srgbClr val="5F5F5F"/>
                                      </p:to>
                                    </p:animClr>
                                  </p:subTnLst>
                                </p:cTn>
                              </p:par>
                              <p:par>
                                <p:cTn id="35" presetID="10" presetClass="entr" presetSubtype="0" fill="hold" grpId="0" nodeType="withEffect">
                                  <p:stCondLst>
                                    <p:cond delay="0"/>
                                  </p:stCondLst>
                                  <p:childTnLst>
                                    <p:set>
                                      <p:cBhvr>
                                        <p:cTn id="36" dur="1" fill="hold">
                                          <p:stCondLst>
                                            <p:cond delay="0"/>
                                          </p:stCondLst>
                                        </p:cTn>
                                        <p:tgtEl>
                                          <p:spTgt spid="65539">
                                            <p:txEl>
                                              <p:pRg st="9" end="9"/>
                                            </p:txEl>
                                          </p:spTgt>
                                        </p:tgtEl>
                                        <p:attrNameLst>
                                          <p:attrName>style.visibility</p:attrName>
                                        </p:attrNameLst>
                                      </p:cBhvr>
                                      <p:to>
                                        <p:strVal val="visible"/>
                                      </p:to>
                                    </p:set>
                                    <p:animEffect transition="in" filter="fade">
                                      <p:cBhvr>
                                        <p:cTn id="37" dur="500"/>
                                        <p:tgtEl>
                                          <p:spTgt spid="65539">
                                            <p:txEl>
                                              <p:pRg st="9" end="9"/>
                                            </p:txEl>
                                          </p:spTgt>
                                        </p:tgtEl>
                                      </p:cBhvr>
                                    </p:animEffect>
                                  </p:childTnLst>
                                  <p:subTnLst>
                                    <p:animClr clrSpc="rgb" dir="cw">
                                      <p:cBhvr override="childStyle">
                                        <p:cTn dur="1" fill="hold" display="0" masterRel="nextClick" afterEffect="1"/>
                                        <p:tgtEl>
                                          <p:spTgt spid="65539">
                                            <p:txEl>
                                              <p:pRg st="9" end="9"/>
                                            </p:txEl>
                                          </p:spTgt>
                                        </p:tgtEl>
                                        <p:attrNameLst>
                                          <p:attrName>ppt_c</p:attrName>
                                        </p:attrNameLst>
                                      </p:cBhvr>
                                      <p:to>
                                        <a:srgbClr val="5F5F5F"/>
                                      </p:to>
                                    </p:animClr>
                                  </p:subTnLst>
                                </p:cTn>
                              </p:par>
                              <p:par>
                                <p:cTn id="38" presetID="10" presetClass="entr" presetSubtype="0" fill="hold" grpId="0" nodeType="withEffect">
                                  <p:stCondLst>
                                    <p:cond delay="0"/>
                                  </p:stCondLst>
                                  <p:childTnLst>
                                    <p:set>
                                      <p:cBhvr>
                                        <p:cTn id="39" dur="1" fill="hold">
                                          <p:stCondLst>
                                            <p:cond delay="0"/>
                                          </p:stCondLst>
                                        </p:cTn>
                                        <p:tgtEl>
                                          <p:spTgt spid="65539">
                                            <p:txEl>
                                              <p:pRg st="10" end="10"/>
                                            </p:txEl>
                                          </p:spTgt>
                                        </p:tgtEl>
                                        <p:attrNameLst>
                                          <p:attrName>style.visibility</p:attrName>
                                        </p:attrNameLst>
                                      </p:cBhvr>
                                      <p:to>
                                        <p:strVal val="visible"/>
                                      </p:to>
                                    </p:set>
                                    <p:animEffect transition="in" filter="fade">
                                      <p:cBhvr>
                                        <p:cTn id="40" dur="500"/>
                                        <p:tgtEl>
                                          <p:spTgt spid="65539">
                                            <p:txEl>
                                              <p:pRg st="10" end="10"/>
                                            </p:txEl>
                                          </p:spTgt>
                                        </p:tgtEl>
                                      </p:cBhvr>
                                    </p:animEffect>
                                  </p:childTnLst>
                                  <p:subTnLst>
                                    <p:animClr clrSpc="rgb" dir="cw">
                                      <p:cBhvr override="childStyle">
                                        <p:cTn dur="1" fill="hold" display="0" masterRel="nextClick" afterEffect="1"/>
                                        <p:tgtEl>
                                          <p:spTgt spid="65539">
                                            <p:txEl>
                                              <p:pRg st="10" end="10"/>
                                            </p:txEl>
                                          </p:spTgt>
                                        </p:tgtEl>
                                        <p:attrNameLst>
                                          <p:attrName>ppt_c</p:attrName>
                                        </p:attrNameLst>
                                      </p:cBhvr>
                                      <p:to>
                                        <a:srgbClr val="5F5F5F"/>
                                      </p:to>
                                    </p:animClr>
                                  </p:subTnLst>
                                </p:cTn>
                              </p:par>
                              <p:par>
                                <p:cTn id="41" presetID="10" presetClass="entr" presetSubtype="0" fill="hold" grpId="0" nodeType="withEffect">
                                  <p:stCondLst>
                                    <p:cond delay="0"/>
                                  </p:stCondLst>
                                  <p:childTnLst>
                                    <p:set>
                                      <p:cBhvr>
                                        <p:cTn id="42" dur="1" fill="hold">
                                          <p:stCondLst>
                                            <p:cond delay="0"/>
                                          </p:stCondLst>
                                        </p:cTn>
                                        <p:tgtEl>
                                          <p:spTgt spid="65539">
                                            <p:txEl>
                                              <p:pRg st="11" end="11"/>
                                            </p:txEl>
                                          </p:spTgt>
                                        </p:tgtEl>
                                        <p:attrNameLst>
                                          <p:attrName>style.visibility</p:attrName>
                                        </p:attrNameLst>
                                      </p:cBhvr>
                                      <p:to>
                                        <p:strVal val="visible"/>
                                      </p:to>
                                    </p:set>
                                    <p:animEffect transition="in" filter="fade">
                                      <p:cBhvr>
                                        <p:cTn id="43" dur="500"/>
                                        <p:tgtEl>
                                          <p:spTgt spid="65539">
                                            <p:txEl>
                                              <p:pRg st="11" end="11"/>
                                            </p:txEl>
                                          </p:spTgt>
                                        </p:tgtEl>
                                      </p:cBhvr>
                                    </p:animEffect>
                                  </p:childTnLst>
                                  <p:subTnLst>
                                    <p:animClr clrSpc="rgb" dir="cw">
                                      <p:cBhvr override="childStyle">
                                        <p:cTn dur="1" fill="hold" display="0" masterRel="nextClick" afterEffect="1"/>
                                        <p:tgtEl>
                                          <p:spTgt spid="65539">
                                            <p:txEl>
                                              <p:pRg st="11" end="11"/>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600200" y="76200"/>
            <a:ext cx="7467600" cy="762000"/>
          </a:xfrm>
        </p:spPr>
        <p:txBody>
          <a:bodyPr lIns="0" tIns="0" rIns="0" bIns="0" anchor="t"/>
          <a:lstStyle/>
          <a:p>
            <a:pPr marL="117475" algn="l" defTabSz="409575">
              <a:defRPr/>
            </a:pPr>
            <a:r>
              <a:rPr lang="en-US" sz="4000" u="sng" dirty="0"/>
              <a:t>ESSP – Final Plan</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1828800"/>
            <a:ext cx="8610600" cy="4876800"/>
          </a:xfrm>
          <a:noFill/>
        </p:spPr>
        <p:txBody>
          <a:bodyPr lIns="0" tIns="0" rIns="0" bIns="0"/>
          <a:lstStyle/>
          <a:p>
            <a:pPr marL="187325" indent="-187325" defTabSz="409575">
              <a:spcBef>
                <a:spcPts val="600"/>
              </a:spcBef>
              <a:spcAft>
                <a:spcPct val="25000"/>
              </a:spcAft>
              <a:buClr>
                <a:schemeClr val="accent2"/>
              </a:buClr>
              <a:buSzPct val="70000"/>
            </a:pPr>
            <a:r>
              <a:rPr lang="en-US" sz="2000" b="1" dirty="0">
                <a:solidFill>
                  <a:srgbClr val="000000"/>
                </a:solidFill>
                <a:latin typeface="Tahoma" pitchFamily="34" charset="0"/>
              </a:rPr>
              <a:t>Responsibility for completing the “Eagle Scout Service Project Plan” (Detail Plan) section of the workbook</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The Eagle Candidate is responsible for completing the Project Workbook.</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The Unit Committee &amp; Mentor is responsible for guiding and supporting the candidate (safety, quality, technical aspects).</a:t>
            </a:r>
          </a:p>
          <a:p>
            <a:pPr marL="187325" lvl="1" indent="-187325" defTabSz="409575">
              <a:spcBef>
                <a:spcPts val="600"/>
              </a:spcBef>
              <a:spcAft>
                <a:spcPct val="25000"/>
              </a:spcAft>
              <a:buClr>
                <a:schemeClr val="accent2"/>
              </a:buClr>
              <a:buSzPct val="70000"/>
            </a:pPr>
            <a:r>
              <a:rPr lang="en-US" sz="2000" b="1" dirty="0">
                <a:solidFill>
                  <a:srgbClr val="000000"/>
                </a:solidFill>
                <a:latin typeface="Tahoma" pitchFamily="34" charset="0"/>
              </a:rPr>
              <a:t>Timing of completing the Detail Plan</a:t>
            </a:r>
          </a:p>
          <a:p>
            <a:pPr marL="546100" lvl="2" indent="-187325" defTabSz="409575">
              <a:spcBef>
                <a:spcPts val="600"/>
              </a:spcBef>
              <a:spcAft>
                <a:spcPct val="25000"/>
              </a:spcAft>
              <a:buClr>
                <a:schemeClr val="accent2"/>
              </a:buClr>
              <a:buSzPct val="70000"/>
            </a:pPr>
            <a:r>
              <a:rPr lang="en-US" sz="1800" b="1" dirty="0">
                <a:solidFill>
                  <a:srgbClr val="000000"/>
                </a:solidFill>
                <a:latin typeface="Tahoma" pitchFamily="34" charset="0"/>
              </a:rPr>
              <a:t>Can start anytime but don’t put too much effort in prior to approval.</a:t>
            </a:r>
            <a:endParaRPr lang="en-US" sz="1500" b="1" dirty="0">
              <a:solidFill>
                <a:srgbClr val="000000"/>
              </a:solidFill>
              <a:latin typeface="Tahoma" pitchFamily="34" charset="0"/>
            </a:endParaRP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Is to be complete </a:t>
            </a:r>
            <a:r>
              <a:rPr lang="en-US" sz="1800" b="1" u="sng" dirty="0">
                <a:solidFill>
                  <a:srgbClr val="FF0000"/>
                </a:solidFill>
                <a:latin typeface="Tahoma" pitchFamily="34" charset="0"/>
              </a:rPr>
              <a:t>BEFORE</a:t>
            </a:r>
            <a:r>
              <a:rPr lang="en-US" sz="1800" b="1" dirty="0">
                <a:solidFill>
                  <a:srgbClr val="000000"/>
                </a:solidFill>
                <a:latin typeface="Tahoma" pitchFamily="34" charset="0"/>
              </a:rPr>
              <a:t> starting work on the project.</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Once complete, or nearly complete, share the plan with the approvers for any final input they may have.</a:t>
            </a:r>
          </a:p>
          <a:p>
            <a:pPr marL="546100" lvl="1" indent="-187325" defTabSz="409575">
              <a:spcBef>
                <a:spcPts val="600"/>
              </a:spcBef>
              <a:spcAft>
                <a:spcPct val="25000"/>
              </a:spcAft>
              <a:buClr>
                <a:schemeClr val="accent2"/>
              </a:buClr>
              <a:buSzPct val="70000"/>
            </a:pPr>
            <a:r>
              <a:rPr lang="en-US" sz="1800" b="1" dirty="0">
                <a:solidFill>
                  <a:srgbClr val="000000"/>
                </a:solidFill>
                <a:latin typeface="Tahoma" pitchFamily="34" charset="0"/>
              </a:rPr>
              <a:t>It is not necessary to resubmit to the Eagle Board for final plan approval.</a:t>
            </a:r>
          </a:p>
        </p:txBody>
      </p:sp>
      <p:sp>
        <p:nvSpPr>
          <p:cNvPr id="6" name="Text Box 4"/>
          <p:cNvSpPr txBox="1">
            <a:spLocks noChangeArrowheads="1"/>
          </p:cNvSpPr>
          <p:nvPr/>
        </p:nvSpPr>
        <p:spPr bwMode="auto">
          <a:xfrm>
            <a:off x="1676400" y="1050925"/>
            <a:ext cx="7467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200" b="1" dirty="0">
                <a:solidFill>
                  <a:schemeClr val="accent2"/>
                </a:solidFill>
                <a:latin typeface="Tahoma" pitchFamily="34" charset="0"/>
              </a:rPr>
              <a:t>ESSPW – Final Plan pages A to E</a:t>
            </a:r>
          </a:p>
        </p:txBody>
      </p:sp>
    </p:spTree>
    <p:extLst>
      <p:ext uri="{BB962C8B-B14F-4D97-AF65-F5344CB8AC3E}">
        <p14:creationId xmlns:p14="http://schemas.microsoft.com/office/powerpoint/2010/main" val="3730097017"/>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5539">
                                            <p:txEl>
                                              <p:pRg st="2" end="2"/>
                                            </p:txEl>
                                          </p:spTgt>
                                        </p:tgtEl>
                                        <p:attrNameLst>
                                          <p:attrName>style.visibility</p:attrName>
                                        </p:attrNameLst>
                                      </p:cBhvr>
                                      <p:to>
                                        <p:strVal val="visible"/>
                                      </p:to>
                                    </p:set>
                                    <p:animEffect transition="in" filter="fade">
                                      <p:cBhvr>
                                        <p:cTn id="16"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539">
                                            <p:txEl>
                                              <p:pRg st="3" end="3"/>
                                            </p:txEl>
                                          </p:spTgt>
                                        </p:tgtEl>
                                        <p:attrNameLst>
                                          <p:attrName>style.visibility</p:attrName>
                                        </p:attrNameLst>
                                      </p:cBhvr>
                                      <p:to>
                                        <p:strVal val="visible"/>
                                      </p:to>
                                    </p:set>
                                    <p:animEffect transition="in" filter="fade">
                                      <p:cBhvr>
                                        <p:cTn id="21" dur="500"/>
                                        <p:tgtEl>
                                          <p:spTgt spid="65539">
                                            <p:txEl>
                                              <p:pRg st="3" end="3"/>
                                            </p:txEl>
                                          </p:spTgt>
                                        </p:tgtEl>
                                      </p:cBhvr>
                                    </p:animEffect>
                                  </p:childTnLst>
                                  <p:subTnLst>
                                    <p:animClr clrSpc="rgb" dir="cw">
                                      <p:cBhvr override="childStyle">
                                        <p:cTn dur="1" fill="hold" display="0" masterRel="nextClick" afterEffect="1"/>
                                        <p:tgtEl>
                                          <p:spTgt spid="65539">
                                            <p:txEl>
                                              <p:pRg st="3" end="3"/>
                                            </p:txEl>
                                          </p:spTgt>
                                        </p:tgtEl>
                                        <p:attrNameLst>
                                          <p:attrName>ppt_c</p:attrName>
                                        </p:attrNameLst>
                                      </p:cBhvr>
                                      <p:to>
                                        <a:srgbClr val="5F5F5F"/>
                                      </p:to>
                                    </p:animClr>
                                  </p:subTnLst>
                                </p:cTn>
                              </p:par>
                              <p:par>
                                <p:cTn id="22" presetID="10" presetClass="entr" presetSubtype="0" fill="hold" grpId="0" nodeType="withEffect">
                                  <p:stCondLst>
                                    <p:cond delay="0"/>
                                  </p:stCondLst>
                                  <p:childTnLst>
                                    <p:set>
                                      <p:cBhvr>
                                        <p:cTn id="23" dur="1" fill="hold">
                                          <p:stCondLst>
                                            <p:cond delay="0"/>
                                          </p:stCondLst>
                                        </p:cTn>
                                        <p:tgtEl>
                                          <p:spTgt spid="65539">
                                            <p:txEl>
                                              <p:pRg st="4" end="4"/>
                                            </p:txEl>
                                          </p:spTgt>
                                        </p:tgtEl>
                                        <p:attrNameLst>
                                          <p:attrName>style.visibility</p:attrName>
                                        </p:attrNameLst>
                                      </p:cBhvr>
                                      <p:to>
                                        <p:strVal val="visible"/>
                                      </p:to>
                                    </p:set>
                                    <p:animEffect transition="in" filter="fade">
                                      <p:cBhvr>
                                        <p:cTn id="24"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par>
                                <p:cTn id="25" presetID="10" presetClass="entr" presetSubtype="0" fill="hold" grpId="0"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fade">
                                      <p:cBhvr>
                                        <p:cTn id="27" dur="500"/>
                                        <p:tgtEl>
                                          <p:spTgt spid="65539">
                                            <p:txEl>
                                              <p:pRg st="5" end="5"/>
                                            </p:txEl>
                                          </p:spTgt>
                                        </p:tgtEl>
                                      </p:cBhvr>
                                    </p:animEffect>
                                  </p:childTnLst>
                                  <p:subTnLst>
                                    <p:animClr clrSpc="rgb" dir="cw">
                                      <p:cBhvr override="childStyle">
                                        <p:cTn dur="1" fill="hold" display="0" masterRel="nextClick" afterEffect="1"/>
                                        <p:tgtEl>
                                          <p:spTgt spid="65539">
                                            <p:txEl>
                                              <p:pRg st="5" end="5"/>
                                            </p:txEl>
                                          </p:spTgt>
                                        </p:tgtEl>
                                        <p:attrNameLst>
                                          <p:attrName>ppt_c</p:attrName>
                                        </p:attrNameLst>
                                      </p:cBhvr>
                                      <p:to>
                                        <a:srgbClr val="5F5F5F"/>
                                      </p:to>
                                    </p:animClr>
                                  </p:subTnLst>
                                </p:cTn>
                              </p:par>
                              <p:par>
                                <p:cTn id="28" presetID="10" presetClass="entr" presetSubtype="0" fill="hold" grpId="0" nodeType="withEffect">
                                  <p:stCondLst>
                                    <p:cond delay="0"/>
                                  </p:stCondLst>
                                  <p:childTnLst>
                                    <p:set>
                                      <p:cBhvr>
                                        <p:cTn id="29" dur="1" fill="hold">
                                          <p:stCondLst>
                                            <p:cond delay="0"/>
                                          </p:stCondLst>
                                        </p:cTn>
                                        <p:tgtEl>
                                          <p:spTgt spid="65539">
                                            <p:txEl>
                                              <p:pRg st="6" end="6"/>
                                            </p:txEl>
                                          </p:spTgt>
                                        </p:tgtEl>
                                        <p:attrNameLst>
                                          <p:attrName>style.visibility</p:attrName>
                                        </p:attrNameLst>
                                      </p:cBhvr>
                                      <p:to>
                                        <p:strVal val="visible"/>
                                      </p:to>
                                    </p:set>
                                    <p:animEffect transition="in" filter="fade">
                                      <p:cBhvr>
                                        <p:cTn id="30" dur="500"/>
                                        <p:tgtEl>
                                          <p:spTgt spid="65539">
                                            <p:txEl>
                                              <p:pRg st="6" end="6"/>
                                            </p:txEl>
                                          </p:spTgt>
                                        </p:tgtEl>
                                      </p:cBhvr>
                                    </p:animEffect>
                                  </p:childTnLst>
                                  <p:subTnLst>
                                    <p:animClr clrSpc="rgb" dir="cw">
                                      <p:cBhvr override="childStyle">
                                        <p:cTn dur="1" fill="hold" display="0" masterRel="nextClick" afterEffect="1"/>
                                        <p:tgtEl>
                                          <p:spTgt spid="65539">
                                            <p:txEl>
                                              <p:pRg st="6" end="6"/>
                                            </p:txEl>
                                          </p:spTgt>
                                        </p:tgtEl>
                                        <p:attrNameLst>
                                          <p:attrName>ppt_c</p:attrName>
                                        </p:attrNameLst>
                                      </p:cBhvr>
                                      <p:to>
                                        <a:srgbClr val="5F5F5F"/>
                                      </p:to>
                                    </p:animClr>
                                  </p:subTnLst>
                                </p:cTn>
                              </p:par>
                              <p:par>
                                <p:cTn id="31" presetID="10" presetClass="entr" presetSubtype="0" fill="hold" grpId="0" nodeType="withEffect">
                                  <p:stCondLst>
                                    <p:cond delay="0"/>
                                  </p:stCondLst>
                                  <p:childTnLst>
                                    <p:set>
                                      <p:cBhvr>
                                        <p:cTn id="32" dur="1" fill="hold">
                                          <p:stCondLst>
                                            <p:cond delay="0"/>
                                          </p:stCondLst>
                                        </p:cTn>
                                        <p:tgtEl>
                                          <p:spTgt spid="65539">
                                            <p:txEl>
                                              <p:pRg st="7" end="7"/>
                                            </p:txEl>
                                          </p:spTgt>
                                        </p:tgtEl>
                                        <p:attrNameLst>
                                          <p:attrName>style.visibility</p:attrName>
                                        </p:attrNameLst>
                                      </p:cBhvr>
                                      <p:to>
                                        <p:strVal val="visible"/>
                                      </p:to>
                                    </p:set>
                                    <p:animEffect transition="in" filter="fade">
                                      <p:cBhvr>
                                        <p:cTn id="33" dur="500"/>
                                        <p:tgtEl>
                                          <p:spTgt spid="65539">
                                            <p:txEl>
                                              <p:pRg st="7" end="7"/>
                                            </p:txEl>
                                          </p:spTgt>
                                        </p:tgtEl>
                                      </p:cBhvr>
                                    </p:animEffect>
                                  </p:childTnLst>
                                  <p:subTnLst>
                                    <p:animClr clrSpc="rgb" dir="cw">
                                      <p:cBhvr override="childStyle">
                                        <p:cTn dur="1" fill="hold" display="0" masterRel="nextClick" afterEffect="1"/>
                                        <p:tgtEl>
                                          <p:spTgt spid="65539">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eat-eleph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600200"/>
            <a:ext cx="6858000"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2"/>
          <p:cNvSpPr>
            <a:spLocks noGrp="1" noChangeArrowheads="1"/>
          </p:cNvSpPr>
          <p:nvPr>
            <p:ph type="title"/>
          </p:nvPr>
        </p:nvSpPr>
        <p:spPr>
          <a:xfrm>
            <a:off x="1600200" y="76200"/>
            <a:ext cx="7467600" cy="762000"/>
          </a:xfrm>
        </p:spPr>
        <p:txBody>
          <a:bodyPr lIns="0" tIns="0" rIns="0" bIns="0" anchor="t"/>
          <a:lstStyle/>
          <a:p>
            <a:pPr marL="117475" algn="l" defTabSz="409575">
              <a:defRPr/>
            </a:pPr>
            <a:r>
              <a:rPr lang="en-US" sz="4000" u="sng" dirty="0"/>
              <a:t>ESSP – Fundraising Application</a:t>
            </a:r>
          </a:p>
        </p:txBody>
      </p:sp>
      <p:sp>
        <p:nvSpPr>
          <p:cNvPr id="3" name="TextBox 2"/>
          <p:cNvSpPr txBox="1"/>
          <p:nvPr/>
        </p:nvSpPr>
        <p:spPr>
          <a:xfrm>
            <a:off x="742950" y="1783378"/>
            <a:ext cx="7924800" cy="4893647"/>
          </a:xfrm>
          <a:prstGeom prst="rect">
            <a:avLst/>
          </a:prstGeom>
          <a:solidFill>
            <a:schemeClr val="bg1">
              <a:alpha val="80000"/>
            </a:schemeClr>
          </a:solidFill>
        </p:spPr>
        <p:txBody>
          <a:bodyPr wrap="square" rtlCol="0">
            <a:spAutoFit/>
          </a:bodyPr>
          <a:lstStyle/>
          <a:p>
            <a:r>
              <a:rPr lang="en-US" dirty="0">
                <a:solidFill>
                  <a:schemeClr val="bg1"/>
                </a:solidFill>
              </a:rPr>
              <a:t>X</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X</a:t>
            </a:r>
          </a:p>
        </p:txBody>
      </p:sp>
      <p:sp>
        <p:nvSpPr>
          <p:cNvPr id="65539" name="Rectangle 3"/>
          <p:cNvSpPr>
            <a:spLocks noGrp="1" noChangeArrowheads="1"/>
          </p:cNvSpPr>
          <p:nvPr>
            <p:ph type="body" idx="1"/>
          </p:nvPr>
        </p:nvSpPr>
        <p:spPr>
          <a:xfrm>
            <a:off x="228600" y="1905000"/>
            <a:ext cx="8610600" cy="2057400"/>
          </a:xfrm>
          <a:noFill/>
        </p:spPr>
        <p:txBody>
          <a:bodyPr lIns="0" tIns="0" rIns="0" bIns="0"/>
          <a:lstStyle/>
          <a:p>
            <a:pPr marL="187325" lvl="1" indent="-187325" defTabSz="409575">
              <a:spcBef>
                <a:spcPts val="600"/>
              </a:spcBef>
              <a:spcAft>
                <a:spcPct val="25000"/>
              </a:spcAft>
              <a:buClr>
                <a:schemeClr val="accent2"/>
              </a:buClr>
              <a:buSzPct val="70000"/>
            </a:pPr>
            <a:r>
              <a:rPr lang="en-US" sz="2000" b="1" dirty="0">
                <a:solidFill>
                  <a:srgbClr val="000000"/>
                </a:solidFill>
                <a:latin typeface="Tahoma" pitchFamily="34" charset="0"/>
              </a:rPr>
              <a:t>Fundraising application </a:t>
            </a:r>
          </a:p>
          <a:p>
            <a:pPr marL="546100" lvl="1" indent="-187325" defTabSz="409575">
              <a:spcBef>
                <a:spcPts val="600"/>
              </a:spcBef>
              <a:spcAft>
                <a:spcPct val="25000"/>
              </a:spcAft>
              <a:buClr>
                <a:schemeClr val="accent2"/>
              </a:buClr>
              <a:buSzPct val="70000"/>
            </a:pPr>
            <a:r>
              <a:rPr lang="en-US" sz="1800" b="1" dirty="0">
                <a:solidFill>
                  <a:srgbClr val="FF0000"/>
                </a:solidFill>
                <a:latin typeface="Tahoma" pitchFamily="34" charset="0"/>
              </a:rPr>
              <a:t>All fundraising activities require Council Approval. Submit your fundraising plan to the registrar, (Mrs. Carol Swank) as soon as you district approval. (Suggest this be signed by beneficiary at the same time the project proposal is signed).</a:t>
            </a:r>
          </a:p>
          <a:p>
            <a:pPr lvl="1"/>
            <a:r>
              <a:rPr lang="en-US" sz="1600" b="1" dirty="0">
                <a:latin typeface="Tahoma" panose="020B0604030504040204" pitchFamily="34" charset="0"/>
                <a:ea typeface="Tahoma" panose="020B0604030504040204" pitchFamily="34" charset="0"/>
                <a:cs typeface="Tahoma" panose="020B0604030504040204" pitchFamily="34" charset="0"/>
              </a:rPr>
              <a:t>The fundraising application is not necessary for contributions from the candidate, the candidate's parents or relatives, unit or its chartered organization, unit's parents or members, or the beneficiary. All proceeds left over from fundraising or donations, whether money, materials, supplies, etc., regardless of the source, go to the beneficiary.   However a fundraising application is required for discounts, donated materials, supplies etc.</a:t>
            </a:r>
          </a:p>
          <a:p>
            <a:pPr marL="409575" lvl="1" indent="0">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546100" lvl="1" indent="-187325" defTabSz="409575">
              <a:spcBef>
                <a:spcPts val="600"/>
              </a:spcBef>
              <a:spcAft>
                <a:spcPct val="25000"/>
              </a:spcAft>
              <a:buClr>
                <a:schemeClr val="accent2"/>
              </a:buClr>
              <a:buSzPct val="70000"/>
            </a:pPr>
            <a:r>
              <a:rPr lang="en-US" sz="1800" b="1" dirty="0">
                <a:solidFill>
                  <a:srgbClr val="FF0000"/>
                </a:solidFill>
                <a:latin typeface="Tahoma" pitchFamily="34" charset="0"/>
              </a:rPr>
              <a:t>Make sure to consider whether your fundraising project will be a major portion of the demonstration of your leadership And - Please reference  the back of the fundraiser application Page 24 of the ESSP.</a:t>
            </a:r>
          </a:p>
        </p:txBody>
      </p:sp>
      <p:sp>
        <p:nvSpPr>
          <p:cNvPr id="6" name="Text Box 4"/>
          <p:cNvSpPr txBox="1">
            <a:spLocks noChangeArrowheads="1"/>
          </p:cNvSpPr>
          <p:nvPr/>
        </p:nvSpPr>
        <p:spPr bwMode="auto">
          <a:xfrm>
            <a:off x="1676400" y="1321713"/>
            <a:ext cx="746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200" b="1" dirty="0">
                <a:solidFill>
                  <a:schemeClr val="accent2"/>
                </a:solidFill>
                <a:latin typeface="Tahoma" pitchFamily="34" charset="0"/>
              </a:rPr>
              <a:t>ESSPW – Fundraising Application pages A to B</a:t>
            </a:r>
          </a:p>
        </p:txBody>
      </p:sp>
    </p:spTree>
    <p:extLst>
      <p:ext uri="{BB962C8B-B14F-4D97-AF65-F5344CB8AC3E}">
        <p14:creationId xmlns:p14="http://schemas.microsoft.com/office/powerpoint/2010/main" val="2831923578"/>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xEl>
                                              <p:pRg st="0" end="0"/>
                                            </p:txEl>
                                          </p:spTgt>
                                        </p:tgtEl>
                                        <p:attrNameLst>
                                          <p:attrName>style.visibility</p:attrName>
                                        </p:attrNameLst>
                                      </p:cBhvr>
                                      <p:to>
                                        <p:strVal val="visible"/>
                                      </p:to>
                                    </p:set>
                                    <p:animEffect transition="in" filter="fade">
                                      <p:cBhvr>
                                        <p:cTn id="10" dur="500"/>
                                        <p:tgtEl>
                                          <p:spTgt spid="65539">
                                            <p:txEl>
                                              <p:pRg st="0" end="0"/>
                                            </p:txEl>
                                          </p:spTgt>
                                        </p:tgtEl>
                                      </p:cBhvr>
                                    </p:animEffect>
                                  </p:childTnLst>
                                  <p:subTnLst>
                                    <p:animClr clrSpc="rgb" dir="cw">
                                      <p:cBhvr override="childStyle">
                                        <p:cTn dur="1" fill="hold" display="0" masterRel="nextClick" afterEffect="1"/>
                                        <p:tgtEl>
                                          <p:spTgt spid="65539">
                                            <p:txEl>
                                              <p:pRg st="0" end="0"/>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Effect transition="in" filter="fade">
                                      <p:cBhvr>
                                        <p:cTn id="13" dur="500"/>
                                        <p:tgtEl>
                                          <p:spTgt spid="65539">
                                            <p:txEl>
                                              <p:pRg st="1" end="1"/>
                                            </p:txEl>
                                          </p:spTgt>
                                        </p:tgtEl>
                                      </p:cBhvr>
                                    </p:animEffect>
                                  </p:childTnLst>
                                  <p:subTnLst>
                                    <p:animClr clrSpc="rgb" dir="cw">
                                      <p:cBhvr override="childStyle">
                                        <p:cTn dur="1" fill="hold" display="0" masterRel="nextClick" afterEffect="1"/>
                                        <p:tgtEl>
                                          <p:spTgt spid="65539">
                                            <p:txEl>
                                              <p:pRg st="1" end="1"/>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5539">
                                            <p:txEl>
                                              <p:pRg st="2" end="2"/>
                                            </p:txEl>
                                          </p:spTgt>
                                        </p:tgtEl>
                                        <p:attrNameLst>
                                          <p:attrName>style.visibility</p:attrName>
                                        </p:attrNameLst>
                                      </p:cBhvr>
                                      <p:to>
                                        <p:strVal val="visible"/>
                                      </p:to>
                                    </p:set>
                                    <p:animEffect transition="in" filter="fade">
                                      <p:cBhvr>
                                        <p:cTn id="16" dur="500"/>
                                        <p:tgtEl>
                                          <p:spTgt spid="65539">
                                            <p:txEl>
                                              <p:pRg st="2" end="2"/>
                                            </p:txEl>
                                          </p:spTgt>
                                        </p:tgtEl>
                                      </p:cBhvr>
                                    </p:animEffect>
                                  </p:childTnLst>
                                  <p:subTnLst>
                                    <p:animClr clrSpc="rgb" dir="cw">
                                      <p:cBhvr override="childStyle">
                                        <p:cTn dur="1" fill="hold" display="0" masterRel="nextClick" afterEffect="1"/>
                                        <p:tgtEl>
                                          <p:spTgt spid="65539">
                                            <p:txEl>
                                              <p:pRg st="2" end="2"/>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Effect transition="in" filter="fade">
                                      <p:cBhvr>
                                        <p:cTn id="19" dur="500"/>
                                        <p:tgtEl>
                                          <p:spTgt spid="65539">
                                            <p:txEl>
                                              <p:pRg st="4" end="4"/>
                                            </p:txEl>
                                          </p:spTgt>
                                        </p:tgtEl>
                                      </p:cBhvr>
                                    </p:animEffect>
                                  </p:childTnLst>
                                  <p:subTnLst>
                                    <p:animClr clrSpc="rgb" dir="cw">
                                      <p:cBhvr override="childStyle">
                                        <p:cTn dur="1" fill="hold" display="0" masterRel="nextClick" afterEffect="1"/>
                                        <p:tgtEl>
                                          <p:spTgt spid="65539">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53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290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3"/>
          <p:cNvSpPr>
            <a:spLocks noGrp="1" noChangeArrowheads="1"/>
          </p:cNvSpPr>
          <p:nvPr>
            <p:ph type="body" idx="1"/>
          </p:nvPr>
        </p:nvSpPr>
        <p:spPr>
          <a:xfrm>
            <a:off x="228600" y="1905000"/>
            <a:ext cx="8610600" cy="4495800"/>
          </a:xfrm>
          <a:noFill/>
        </p:spPr>
        <p:txBody>
          <a:bodyPr lIns="0" tIns="0" rIns="0" bIns="0"/>
          <a:lstStyle/>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YOU lead others to accomplish the project goals</a:t>
            </a:r>
          </a:p>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YOU are responsible for safe working conditions</a:t>
            </a:r>
          </a:p>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YOU track work progress, hours worked, money spent, etc.</a:t>
            </a:r>
          </a:p>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YOU develop solutions to unforeseen challenges </a:t>
            </a:r>
          </a:p>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YOU record changes made to the plan including </a:t>
            </a:r>
          </a:p>
          <a:p>
            <a:pPr marL="628650" lvl="1" indent="-21907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why the change was made </a:t>
            </a:r>
          </a:p>
          <a:p>
            <a:pPr marL="628650" lvl="1" indent="-21907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how the solution was decided</a:t>
            </a:r>
          </a:p>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Record worker hours – Including Fundraising</a:t>
            </a:r>
          </a:p>
          <a:p>
            <a:pPr marL="187325" indent="-18732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Obtain final signatures from the </a:t>
            </a:r>
          </a:p>
          <a:p>
            <a:pPr marL="628650" lvl="1" indent="-219075" defTabSz="409575">
              <a:spcAft>
                <a:spcPct val="25000"/>
              </a:spcAft>
              <a:buClr>
                <a:schemeClr val="accent2"/>
              </a:buClr>
              <a:buSzPct val="70000"/>
              <a:buFont typeface="Wingdings" pitchFamily="2" charset="2"/>
              <a:buBlip>
                <a:blip r:embed="rId4"/>
              </a:buBlip>
            </a:pPr>
            <a:r>
              <a:rPr lang="en-US" sz="1800" b="1" dirty="0">
                <a:solidFill>
                  <a:srgbClr val="000000"/>
                </a:solidFill>
                <a:latin typeface="Tahoma" pitchFamily="34" charset="0"/>
              </a:rPr>
              <a:t>Unit Leader, Unit Committee, and Beneficiary</a:t>
            </a:r>
          </a:p>
        </p:txBody>
      </p:sp>
      <p:sp>
        <p:nvSpPr>
          <p:cNvPr id="67586" name="Rectangle 2"/>
          <p:cNvSpPr>
            <a:spLocks noGrp="1" noChangeArrowheads="1"/>
          </p:cNvSpPr>
          <p:nvPr>
            <p:ph type="title"/>
          </p:nvPr>
        </p:nvSpPr>
        <p:spPr>
          <a:xfrm>
            <a:off x="1676400" y="76200"/>
            <a:ext cx="7467600" cy="762000"/>
          </a:xfrm>
        </p:spPr>
        <p:txBody>
          <a:bodyPr lIns="0" tIns="0" rIns="0" bIns="0" anchor="t"/>
          <a:lstStyle/>
          <a:p>
            <a:pPr marL="117475" algn="l" defTabSz="409575">
              <a:defRPr/>
            </a:pPr>
            <a:r>
              <a:rPr lang="en-US" sz="4000" u="sng" dirty="0"/>
              <a:t>ESSP - Finishing the Job</a:t>
            </a:r>
          </a:p>
        </p:txBody>
      </p:sp>
      <p:sp>
        <p:nvSpPr>
          <p:cNvPr id="14341" name="Text Box 4"/>
          <p:cNvSpPr txBox="1">
            <a:spLocks noChangeArrowheads="1"/>
          </p:cNvSpPr>
          <p:nvPr/>
        </p:nvSpPr>
        <p:spPr bwMode="auto">
          <a:xfrm>
            <a:off x="1676400" y="1050925"/>
            <a:ext cx="7467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buClr>
                <a:schemeClr val="accent2"/>
              </a:buClr>
              <a:buSzPct val="70000"/>
              <a:buFont typeface="Wingdings" pitchFamily="2" charset="2"/>
              <a:buNone/>
            </a:pPr>
            <a:r>
              <a:rPr lang="en-US" sz="2200" b="1" dirty="0">
                <a:solidFill>
                  <a:schemeClr val="accent2"/>
                </a:solidFill>
                <a:latin typeface="Tahoma" pitchFamily="34" charset="0"/>
              </a:rPr>
              <a:t>Execute the Plan &amp; Complete the ESSP workbook</a:t>
            </a:r>
          </a:p>
        </p:txBody>
      </p:sp>
      <p:sp>
        <p:nvSpPr>
          <p:cNvPr id="7" name="Rectangle 3"/>
          <p:cNvSpPr>
            <a:spLocks noChangeArrowheads="1"/>
          </p:cNvSpPr>
          <p:nvPr/>
        </p:nvSpPr>
        <p:spPr bwMode="auto">
          <a:xfrm>
            <a:off x="114300" y="5911929"/>
            <a:ext cx="8915400" cy="67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7013" indent="-227013">
              <a:lnSpc>
                <a:spcPct val="110000"/>
              </a:lnSpc>
              <a:spcBef>
                <a:spcPct val="50000"/>
              </a:spcBef>
              <a:buFontTx/>
              <a:buBlip>
                <a:blip r:embed="rId4"/>
              </a:buBlip>
            </a:pPr>
            <a:r>
              <a:rPr lang="en-US" sz="1800" b="1" dirty="0">
                <a:solidFill>
                  <a:schemeClr val="accent2"/>
                </a:solidFill>
                <a:latin typeface="Tahoma" pitchFamily="34" charset="0"/>
              </a:rPr>
              <a:t>Thank all of those people, groups or businesses that made your project successful. Should include photos of completed projects.</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subTnLst>
                                    <p:animClr clrSpc="rgb" dir="cw">
                                      <p:cBhvr override="childStyle">
                                        <p:cTn dur="1" fill="hold" display="0" masterRel="nextClick" afterEffect="1"/>
                                        <p:tgtEl>
                                          <p:spTgt spid="67587">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500"/>
                                        <p:tgtEl>
                                          <p:spTgt spid="67587">
                                            <p:txEl>
                                              <p:pRg st="1" end="1"/>
                                            </p:txEl>
                                          </p:spTgt>
                                        </p:tgtEl>
                                      </p:cBhvr>
                                    </p:animEffect>
                                  </p:childTnLst>
                                  <p:subTnLst>
                                    <p:animClr clrSpc="rgb" dir="cw">
                                      <p:cBhvr override="childStyle">
                                        <p:cTn dur="1" fill="hold" display="0" masterRel="nextClick" afterEffect="1"/>
                                        <p:tgtEl>
                                          <p:spTgt spid="67587">
                                            <p:txEl>
                                              <p:pRg st="1" end="1"/>
                                            </p:txEl>
                                          </p:spTgt>
                                        </p:tgtEl>
                                        <p:attrNameLst>
                                          <p:attrName>ppt_c</p:attrName>
                                        </p:attrNameLst>
                                      </p:cBhvr>
                                      <p:to>
                                        <a:srgbClr val="5F5F5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500"/>
                                        <p:tgtEl>
                                          <p:spTgt spid="67587">
                                            <p:txEl>
                                              <p:pRg st="2" end="2"/>
                                            </p:txEl>
                                          </p:spTgt>
                                        </p:tgtEl>
                                      </p:cBhvr>
                                    </p:animEffect>
                                  </p:childTnLst>
                                  <p:subTnLst>
                                    <p:animClr clrSpc="rgb" dir="cw">
                                      <p:cBhvr override="childStyle">
                                        <p:cTn dur="1" fill="hold" display="0" masterRel="nextClick" afterEffect="1"/>
                                        <p:tgtEl>
                                          <p:spTgt spid="67587">
                                            <p:txEl>
                                              <p:pRg st="2" end="2"/>
                                            </p:txEl>
                                          </p:spTgt>
                                        </p:tgtEl>
                                        <p:attrNameLst>
                                          <p:attrName>ppt_c</p:attrName>
                                        </p:attrNameLst>
                                      </p:cBhvr>
                                      <p:to>
                                        <a:srgbClr val="5F5F5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500"/>
                                        <p:tgtEl>
                                          <p:spTgt spid="67587">
                                            <p:txEl>
                                              <p:pRg st="3" end="3"/>
                                            </p:txEl>
                                          </p:spTgt>
                                        </p:tgtEl>
                                      </p:cBhvr>
                                    </p:animEffect>
                                  </p:childTnLst>
                                  <p:subTnLst>
                                    <p:animClr clrSpc="rgb" dir="cw">
                                      <p:cBhvr override="childStyle">
                                        <p:cTn dur="1" fill="hold" display="0" masterRel="nextClick" afterEffect="1"/>
                                        <p:tgtEl>
                                          <p:spTgt spid="67587">
                                            <p:txEl>
                                              <p:pRg st="3" end="3"/>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fade">
                                      <p:cBhvr>
                                        <p:cTn id="27" dur="500"/>
                                        <p:tgtEl>
                                          <p:spTgt spid="67587">
                                            <p:txEl>
                                              <p:pRg st="4" end="4"/>
                                            </p:txEl>
                                          </p:spTgt>
                                        </p:tgtEl>
                                      </p:cBhvr>
                                    </p:animEffect>
                                  </p:childTnLst>
                                  <p:subTnLst>
                                    <p:animClr clrSpc="rgb" dir="cw">
                                      <p:cBhvr override="childStyle">
                                        <p:cTn dur="1" fill="hold" display="0" masterRel="nextClick" afterEffect="1"/>
                                        <p:tgtEl>
                                          <p:spTgt spid="67587">
                                            <p:txEl>
                                              <p:pRg st="4" end="4"/>
                                            </p:txEl>
                                          </p:spTgt>
                                        </p:tgtEl>
                                        <p:attrNameLst>
                                          <p:attrName>ppt_c</p:attrName>
                                        </p:attrNameLst>
                                      </p:cBhvr>
                                      <p:to>
                                        <a:srgbClr val="5F5F5F"/>
                                      </p:to>
                                    </p:animClr>
                                  </p:subTnLst>
                                </p:cTn>
                              </p:par>
                              <p:par>
                                <p:cTn id="28" presetID="10" presetClass="entr" presetSubtype="0" fill="hold" grpId="0" nodeType="withEffect">
                                  <p:stCondLst>
                                    <p:cond delay="0"/>
                                  </p:stCondLst>
                                  <p:childTnLst>
                                    <p:set>
                                      <p:cBhvr>
                                        <p:cTn id="29" dur="1" fill="hold">
                                          <p:stCondLst>
                                            <p:cond delay="0"/>
                                          </p:stCondLst>
                                        </p:cTn>
                                        <p:tgtEl>
                                          <p:spTgt spid="67587">
                                            <p:txEl>
                                              <p:pRg st="5" end="5"/>
                                            </p:txEl>
                                          </p:spTgt>
                                        </p:tgtEl>
                                        <p:attrNameLst>
                                          <p:attrName>style.visibility</p:attrName>
                                        </p:attrNameLst>
                                      </p:cBhvr>
                                      <p:to>
                                        <p:strVal val="visible"/>
                                      </p:to>
                                    </p:set>
                                    <p:animEffect transition="in" filter="fade">
                                      <p:cBhvr>
                                        <p:cTn id="30" dur="500"/>
                                        <p:tgtEl>
                                          <p:spTgt spid="67587">
                                            <p:txEl>
                                              <p:pRg st="5" end="5"/>
                                            </p:txEl>
                                          </p:spTgt>
                                        </p:tgtEl>
                                      </p:cBhvr>
                                    </p:animEffect>
                                  </p:childTnLst>
                                  <p:subTnLst>
                                    <p:animClr clrSpc="rgb" dir="cw">
                                      <p:cBhvr override="childStyle">
                                        <p:cTn dur="1" fill="hold" display="0" masterRel="nextClick" afterEffect="1"/>
                                        <p:tgtEl>
                                          <p:spTgt spid="67587">
                                            <p:txEl>
                                              <p:pRg st="5" end="5"/>
                                            </p:txEl>
                                          </p:spTgt>
                                        </p:tgtEl>
                                        <p:attrNameLst>
                                          <p:attrName>ppt_c</p:attrName>
                                        </p:attrNameLst>
                                      </p:cBhvr>
                                      <p:to>
                                        <a:srgbClr val="5F5F5F"/>
                                      </p:to>
                                    </p:animClr>
                                  </p:subTnLst>
                                </p:cTn>
                              </p:par>
                              <p:par>
                                <p:cTn id="31" presetID="10" presetClass="entr" presetSubtype="0" fill="hold" grpId="0" nodeType="withEffect">
                                  <p:stCondLst>
                                    <p:cond delay="0"/>
                                  </p:stCondLst>
                                  <p:childTnLst>
                                    <p:set>
                                      <p:cBhvr>
                                        <p:cTn id="32" dur="1" fill="hold">
                                          <p:stCondLst>
                                            <p:cond delay="0"/>
                                          </p:stCondLst>
                                        </p:cTn>
                                        <p:tgtEl>
                                          <p:spTgt spid="67587">
                                            <p:txEl>
                                              <p:pRg st="6" end="6"/>
                                            </p:txEl>
                                          </p:spTgt>
                                        </p:tgtEl>
                                        <p:attrNameLst>
                                          <p:attrName>style.visibility</p:attrName>
                                        </p:attrNameLst>
                                      </p:cBhvr>
                                      <p:to>
                                        <p:strVal val="visible"/>
                                      </p:to>
                                    </p:set>
                                    <p:animEffect transition="in" filter="fade">
                                      <p:cBhvr>
                                        <p:cTn id="33" dur="500"/>
                                        <p:tgtEl>
                                          <p:spTgt spid="67587">
                                            <p:txEl>
                                              <p:pRg st="6" end="6"/>
                                            </p:txEl>
                                          </p:spTgt>
                                        </p:tgtEl>
                                      </p:cBhvr>
                                    </p:animEffect>
                                  </p:childTnLst>
                                  <p:subTnLst>
                                    <p:animClr clrSpc="rgb" dir="cw">
                                      <p:cBhvr override="childStyle">
                                        <p:cTn dur="1" fill="hold" display="0" masterRel="nextClick" afterEffect="1"/>
                                        <p:tgtEl>
                                          <p:spTgt spid="67587">
                                            <p:txEl>
                                              <p:pRg st="6" end="6"/>
                                            </p:txEl>
                                          </p:spTgt>
                                        </p:tgtEl>
                                        <p:attrNameLst>
                                          <p:attrName>ppt_c</p:attrName>
                                        </p:attrNameLst>
                                      </p:cBhvr>
                                      <p:to>
                                        <a:srgbClr val="5F5F5F"/>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7587">
                                            <p:txEl>
                                              <p:pRg st="7" end="7"/>
                                            </p:txEl>
                                          </p:spTgt>
                                        </p:tgtEl>
                                        <p:attrNameLst>
                                          <p:attrName>style.visibility</p:attrName>
                                        </p:attrNameLst>
                                      </p:cBhvr>
                                      <p:to>
                                        <p:strVal val="visible"/>
                                      </p:to>
                                    </p:set>
                                    <p:animEffect transition="in" filter="fade">
                                      <p:cBhvr>
                                        <p:cTn id="38" dur="500"/>
                                        <p:tgtEl>
                                          <p:spTgt spid="67587">
                                            <p:txEl>
                                              <p:pRg st="7" end="7"/>
                                            </p:txEl>
                                          </p:spTgt>
                                        </p:tgtEl>
                                      </p:cBhvr>
                                    </p:animEffect>
                                  </p:childTnLst>
                                  <p:subTnLst>
                                    <p:animClr clrSpc="rgb" dir="cw">
                                      <p:cBhvr override="childStyle">
                                        <p:cTn dur="1" fill="hold" display="0" masterRel="nextClick" afterEffect="1"/>
                                        <p:tgtEl>
                                          <p:spTgt spid="67587">
                                            <p:txEl>
                                              <p:pRg st="7" end="7"/>
                                            </p:txEl>
                                          </p:spTgt>
                                        </p:tgtEl>
                                        <p:attrNameLst>
                                          <p:attrName>ppt_c</p:attrName>
                                        </p:attrNameLst>
                                      </p:cBhvr>
                                      <p:to>
                                        <a:srgbClr val="5F5F5F"/>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7587">
                                            <p:txEl>
                                              <p:pRg st="8" end="8"/>
                                            </p:txEl>
                                          </p:spTgt>
                                        </p:tgtEl>
                                        <p:attrNameLst>
                                          <p:attrName>style.visibility</p:attrName>
                                        </p:attrNameLst>
                                      </p:cBhvr>
                                      <p:to>
                                        <p:strVal val="visible"/>
                                      </p:to>
                                    </p:set>
                                    <p:animEffect transition="in" filter="fade">
                                      <p:cBhvr>
                                        <p:cTn id="43" dur="500"/>
                                        <p:tgtEl>
                                          <p:spTgt spid="67587">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587">
                                            <p:txEl>
                                              <p:pRg st="9" end="9"/>
                                            </p:txEl>
                                          </p:spTgt>
                                        </p:tgtEl>
                                        <p:attrNameLst>
                                          <p:attrName>style.visibility</p:attrName>
                                        </p:attrNameLst>
                                      </p:cBhvr>
                                      <p:to>
                                        <p:strVal val="visible"/>
                                      </p:to>
                                    </p:set>
                                    <p:animEffect transition="in" filter="fade">
                                      <p:cBhvr>
                                        <p:cTn id="46" dur="500"/>
                                        <p:tgtEl>
                                          <p:spTgt spid="67587">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76400" y="76200"/>
            <a:ext cx="7467600" cy="1209675"/>
          </a:xfrm>
        </p:spPr>
        <p:txBody>
          <a:bodyPr/>
          <a:lstStyle/>
          <a:p>
            <a:pPr algn="l">
              <a:defRPr/>
            </a:pPr>
            <a:r>
              <a:rPr lang="en-US" dirty="0"/>
              <a:t> Requirement 6. ULC</a:t>
            </a:r>
          </a:p>
        </p:txBody>
      </p:sp>
      <p:sp>
        <p:nvSpPr>
          <p:cNvPr id="63491" name="Rectangle 3"/>
          <p:cNvSpPr>
            <a:spLocks noChangeArrowheads="1"/>
          </p:cNvSpPr>
          <p:nvPr/>
        </p:nvSpPr>
        <p:spPr bwMode="auto">
          <a:xfrm>
            <a:off x="152400" y="1808560"/>
            <a:ext cx="8991600" cy="15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lnSpc>
                <a:spcPct val="110000"/>
              </a:lnSpc>
              <a:spcBef>
                <a:spcPct val="50000"/>
              </a:spcBef>
              <a:buFontTx/>
              <a:buBlip>
                <a:blip r:embed="rId3"/>
              </a:buBlip>
            </a:pPr>
            <a:r>
              <a:rPr lang="en-US" sz="1800" b="1" dirty="0">
                <a:solidFill>
                  <a:schemeClr val="accent2"/>
                </a:solidFill>
                <a:latin typeface="Tahoma" pitchFamily="34" charset="0"/>
              </a:rPr>
              <a:t>Attach to the Eagle application a statement of your ambitions and life purpose* and a listing of positions held in your school, camp, community, or other organizations during which you demonstrated leadership skills.  Including honors &amp; awards received during this service.  Check spelling &amp; Grammar.  You may want to have someone proof read before submitting.</a:t>
            </a:r>
          </a:p>
        </p:txBody>
      </p:sp>
      <p:sp>
        <p:nvSpPr>
          <p:cNvPr id="15364" name="Text Box 4"/>
          <p:cNvSpPr txBox="1">
            <a:spLocks noChangeArrowheads="1"/>
          </p:cNvSpPr>
          <p:nvPr/>
        </p:nvSpPr>
        <p:spPr bwMode="auto">
          <a:xfrm>
            <a:off x="1828800" y="11430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a:solidFill>
                  <a:schemeClr val="accent2"/>
                </a:solidFill>
                <a:latin typeface="Tahoma" pitchFamily="34" charset="0"/>
              </a:rPr>
              <a:t>Take</a:t>
            </a:r>
            <a:r>
              <a:rPr lang="en-US" sz="2000" b="1">
                <a:solidFill>
                  <a:srgbClr val="FF0000"/>
                </a:solidFill>
                <a:latin typeface="Tahoma" pitchFamily="34" charset="0"/>
              </a:rPr>
              <a:t> </a:t>
            </a:r>
            <a:r>
              <a:rPr lang="en-US" sz="2000" b="1">
                <a:solidFill>
                  <a:schemeClr val="accent2"/>
                </a:solidFill>
                <a:latin typeface="Tahoma" pitchFamily="34" charset="0"/>
              </a:rPr>
              <a:t>part in a unit leader conference. </a:t>
            </a:r>
            <a:endParaRPr lang="en-US" sz="2000" b="1">
              <a:latin typeface="Tahoma" pitchFamily="34" charset="0"/>
            </a:endParaRPr>
          </a:p>
        </p:txBody>
      </p:sp>
      <p:pic>
        <p:nvPicPr>
          <p:cNvPr id="153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178" y="3395598"/>
            <a:ext cx="2639221"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6" name="Text Box 8"/>
          <p:cNvSpPr txBox="1">
            <a:spLocks noChangeArrowheads="1"/>
          </p:cNvSpPr>
          <p:nvPr/>
        </p:nvSpPr>
        <p:spPr bwMode="auto">
          <a:xfrm>
            <a:off x="152400" y="3664565"/>
            <a:ext cx="5638800" cy="17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50000"/>
              </a:spcBef>
              <a:buFontTx/>
              <a:buBlip>
                <a:blip r:embed="rId3"/>
              </a:buBlip>
            </a:pPr>
            <a:r>
              <a:rPr lang="en-US" sz="1800" b="1" dirty="0">
                <a:latin typeface="Tahoma" pitchFamily="34" charset="0"/>
              </a:rPr>
              <a:t>This is the final opportunity for the Unit Leader to review and “test” YOUR readiness for the Rank of Eagle </a:t>
            </a:r>
          </a:p>
          <a:p>
            <a:pPr>
              <a:lnSpc>
                <a:spcPct val="110000"/>
              </a:lnSpc>
              <a:spcBef>
                <a:spcPct val="50000"/>
              </a:spcBef>
              <a:buFontTx/>
              <a:buBlip>
                <a:blip r:embed="rId3"/>
              </a:buBlip>
            </a:pPr>
            <a:r>
              <a:rPr lang="en-US" sz="1800" b="1" dirty="0">
                <a:latin typeface="Tahoma" pitchFamily="34" charset="0"/>
              </a:rPr>
              <a:t>It must be completed prior to YOUR 18th birthday</a:t>
            </a:r>
          </a:p>
        </p:txBody>
      </p:sp>
      <p:sp>
        <p:nvSpPr>
          <p:cNvPr id="7" name="Rectangle 2"/>
          <p:cNvSpPr txBox="1">
            <a:spLocks noChangeArrowheads="1"/>
          </p:cNvSpPr>
          <p:nvPr/>
        </p:nvSpPr>
        <p:spPr bwMode="auto">
          <a:xfrm>
            <a:off x="-1" y="5343525"/>
            <a:ext cx="6276179"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628" tIns="41315" rIns="82628" bIns="41315" numCol="1" anchor="ctr" anchorCtr="0" compatLnSpc="1">
            <a:prstTxWarp prst="textNoShape">
              <a:avLst/>
            </a:prstTxWarp>
          </a:bodyPr>
          <a:lstStyle>
            <a:lvl1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mj-lt"/>
                <a:ea typeface="+mj-ea"/>
                <a:cs typeface="+mj-cs"/>
              </a:defRPr>
            </a:lvl1pPr>
            <a:lvl2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2pPr>
            <a:lvl3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3pPr>
            <a:lvl4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4pPr>
            <a:lvl5pPr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5pPr>
            <a:lvl6pPr marL="4572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6pPr>
            <a:lvl7pPr marL="9144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7pPr>
            <a:lvl8pPr marL="13716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8pPr>
            <a:lvl9pPr marL="1828800" algn="ctr" defTabSz="820738" rtl="0" eaLnBrk="0" fontAlgn="base" hangingPunct="0">
              <a:spcBef>
                <a:spcPct val="0"/>
              </a:spcBef>
              <a:spcAft>
                <a:spcPct val="0"/>
              </a:spcAft>
              <a:defRPr sz="3900" b="1">
                <a:solidFill>
                  <a:srgbClr val="000066"/>
                </a:solidFill>
                <a:effectLst>
                  <a:outerShdw blurRad="38100" dist="38100" dir="2700000" algn="tl">
                    <a:srgbClr val="C0C0C0"/>
                  </a:outerShdw>
                </a:effectLst>
                <a:latin typeface="Arial" charset="0"/>
              </a:defRPr>
            </a:lvl9pPr>
          </a:lstStyle>
          <a:p>
            <a:pPr algn="l">
              <a:defRPr/>
            </a:pPr>
            <a:r>
              <a:rPr lang="en-US" sz="2600" kern="0" dirty="0"/>
              <a:t>Requirement 7. Successfully Complete an Eagle Board of Review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500"/>
                                        <p:tgtEl>
                                          <p:spTgt spid="63491"/>
                                        </p:tgtEl>
                                      </p:cBhvr>
                                    </p:animEffect>
                                  </p:childTnLst>
                                  <p:subTnLst>
                                    <p:animClr clrSpc="rgb" dir="cw">
                                      <p:cBhvr override="childStyle">
                                        <p:cTn dur="1" fill="hold" display="0" masterRel="nextClick" afterEffect="1"/>
                                        <p:tgtEl>
                                          <p:spTgt spid="63491"/>
                                        </p:tgtEl>
                                        <p:attrNameLst>
                                          <p:attrName>ppt_c</p:attrName>
                                        </p:attrNameLst>
                                      </p:cBhvr>
                                      <p:to>
                                        <a:srgbClr val="5F5F5F"/>
                                      </p:to>
                                    </p:animClr>
                                  </p:subTnLst>
                                </p:cTn>
                              </p:par>
                              <p:par>
                                <p:cTn id="8" presetID="10" presetClass="entr" presetSubtype="0" fill="hold" grpId="0" nodeType="withEffect">
                                  <p:stCondLst>
                                    <p:cond delay="0"/>
                                  </p:stCondLst>
                                  <p:childTnLst>
                                    <p:set>
                                      <p:cBhvr>
                                        <p:cTn id="9" dur="1" fill="hold">
                                          <p:stCondLst>
                                            <p:cond delay="0"/>
                                          </p:stCondLst>
                                        </p:cTn>
                                        <p:tgtEl>
                                          <p:spTgt spid="63496">
                                            <p:txEl>
                                              <p:pRg st="0" end="0"/>
                                            </p:txEl>
                                          </p:spTgt>
                                        </p:tgtEl>
                                        <p:attrNameLst>
                                          <p:attrName>style.visibility</p:attrName>
                                        </p:attrNameLst>
                                      </p:cBhvr>
                                      <p:to>
                                        <p:strVal val="visible"/>
                                      </p:to>
                                    </p:set>
                                    <p:animEffect transition="in" filter="fade">
                                      <p:cBhvr>
                                        <p:cTn id="10" dur="500"/>
                                        <p:tgtEl>
                                          <p:spTgt spid="63496">
                                            <p:txEl>
                                              <p:pRg st="0" end="0"/>
                                            </p:txEl>
                                          </p:spTgt>
                                        </p:tgtEl>
                                      </p:cBhvr>
                                    </p:animEffect>
                                  </p:childTnLst>
                                  <p:subTnLst>
                                    <p:animClr clrSpc="rgb" dir="cw">
                                      <p:cBhvr override="childStyle">
                                        <p:cTn dur="1" fill="hold" display="0" masterRel="nextClick" afterEffect="1"/>
                                        <p:tgtEl>
                                          <p:spTgt spid="63496">
                                            <p:txEl>
                                              <p:pRg st="0" end="0"/>
                                            </p:txEl>
                                          </p:spTgt>
                                        </p:tgtEl>
                                        <p:attrNameLst>
                                          <p:attrName>ppt_c</p:attrName>
                                        </p:attrNameLst>
                                      </p:cBhvr>
                                      <p:to>
                                        <a:srgbClr val="5F5F5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496">
                                            <p:txEl>
                                              <p:pRg st="1" end="1"/>
                                            </p:txEl>
                                          </p:spTgt>
                                        </p:tgtEl>
                                        <p:attrNameLst>
                                          <p:attrName>style.visibility</p:attrName>
                                        </p:attrNameLst>
                                      </p:cBhvr>
                                      <p:to>
                                        <p:strVal val="visible"/>
                                      </p:to>
                                    </p:set>
                                    <p:animEffect transition="in" filter="fade">
                                      <p:cBhvr>
                                        <p:cTn id="15" dur="500"/>
                                        <p:tgtEl>
                                          <p:spTgt spid="634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76400" y="304800"/>
            <a:ext cx="7467600" cy="1209675"/>
          </a:xfrm>
        </p:spPr>
        <p:txBody>
          <a:bodyPr/>
          <a:lstStyle/>
          <a:p>
            <a:pPr algn="l">
              <a:defRPr/>
            </a:pPr>
            <a:r>
              <a:rPr lang="en-US" dirty="0"/>
              <a:t> Requirement 6. </a:t>
            </a:r>
            <a:r>
              <a:rPr lang="en-US" sz="4000" b="1" i="1" dirty="0"/>
              <a:t>Statement of Life Ambitions and Goals</a:t>
            </a:r>
            <a:endParaRPr lang="en-US" dirty="0"/>
          </a:p>
        </p:txBody>
      </p:sp>
      <p:sp>
        <p:nvSpPr>
          <p:cNvPr id="63491" name="Rectangle 3"/>
          <p:cNvSpPr>
            <a:spLocks noChangeArrowheads="1"/>
          </p:cNvSpPr>
          <p:nvPr/>
        </p:nvSpPr>
        <p:spPr bwMode="auto">
          <a:xfrm>
            <a:off x="23751" y="2175272"/>
            <a:ext cx="8991600" cy="399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lnSpc>
                <a:spcPct val="110000"/>
              </a:lnSpc>
              <a:spcBef>
                <a:spcPct val="50000"/>
              </a:spcBef>
              <a:buFontTx/>
              <a:buBlip>
                <a:blip r:embed="rId3"/>
              </a:buBlip>
            </a:pPr>
            <a:r>
              <a:rPr lang="en-US" sz="1800" b="1" dirty="0">
                <a:solidFill>
                  <a:schemeClr val="accent6">
                    <a:lumMod val="75000"/>
                  </a:schemeClr>
                </a:solidFill>
                <a:latin typeface="Tahoma" pitchFamily="34" charset="0"/>
              </a:rPr>
              <a:t>Your </a:t>
            </a:r>
            <a:r>
              <a:rPr lang="en-US" sz="1800" b="1" i="1" u="sng" dirty="0">
                <a:solidFill>
                  <a:schemeClr val="accent6">
                    <a:lumMod val="75000"/>
                  </a:schemeClr>
                </a:solidFill>
                <a:latin typeface="Tahoma" pitchFamily="34" charset="0"/>
              </a:rPr>
              <a:t>Statement of Life Ambitions and Goals </a:t>
            </a:r>
            <a:r>
              <a:rPr lang="en-US" sz="1800" b="1" dirty="0">
                <a:solidFill>
                  <a:schemeClr val="accent6">
                    <a:lumMod val="75000"/>
                  </a:schemeClr>
                </a:solidFill>
                <a:latin typeface="Tahoma" pitchFamily="34" charset="0"/>
              </a:rPr>
              <a:t>is your opportunity to tell the Eagle Board what you view as your goals for </a:t>
            </a:r>
            <a:r>
              <a:rPr lang="en-US" sz="1800" b="1" i="1" u="sng" dirty="0">
                <a:solidFill>
                  <a:schemeClr val="accent6">
                    <a:lumMod val="75000"/>
                  </a:schemeClr>
                </a:solidFill>
                <a:latin typeface="Tahoma" pitchFamily="34" charset="0"/>
              </a:rPr>
              <a:t>the future! </a:t>
            </a:r>
            <a:r>
              <a:rPr lang="en-US" sz="1800" b="1" dirty="0">
                <a:solidFill>
                  <a:schemeClr val="accent6">
                    <a:lumMod val="75000"/>
                  </a:schemeClr>
                </a:solidFill>
                <a:latin typeface="Tahoma" pitchFamily="34" charset="0"/>
              </a:rPr>
              <a:t>  This is what you plan to do once you age out of being a Scout.  This may include if you plan to seek higher education, attend trade school, go into the military, pursue public service, etc.  It may include how you see or plan to see your life in the next 5, 10, or more years.</a:t>
            </a:r>
          </a:p>
          <a:p>
            <a:pPr marL="227013" indent="-227013">
              <a:lnSpc>
                <a:spcPct val="110000"/>
              </a:lnSpc>
              <a:spcBef>
                <a:spcPct val="50000"/>
              </a:spcBef>
              <a:buFontTx/>
              <a:buBlip>
                <a:blip r:embed="rId3"/>
              </a:buBlip>
            </a:pPr>
            <a:r>
              <a:rPr lang="en-US" sz="1800" b="1" dirty="0">
                <a:solidFill>
                  <a:schemeClr val="accent6">
                    <a:lumMod val="75000"/>
                  </a:schemeClr>
                </a:solidFill>
                <a:latin typeface="Tahoma" pitchFamily="34" charset="0"/>
              </a:rPr>
              <a:t>Your statement may also include what you see yourself doing for a career, a family, community activities, travel…..</a:t>
            </a:r>
          </a:p>
          <a:p>
            <a:pPr marL="227013" indent="-227013">
              <a:lnSpc>
                <a:spcPct val="110000"/>
              </a:lnSpc>
              <a:spcBef>
                <a:spcPct val="50000"/>
              </a:spcBef>
              <a:buFontTx/>
              <a:buBlip>
                <a:blip r:embed="rId3"/>
              </a:buBlip>
            </a:pPr>
            <a:r>
              <a:rPr lang="en-US" sz="1800" b="1" dirty="0">
                <a:solidFill>
                  <a:schemeClr val="accent6">
                    <a:lumMod val="75000"/>
                  </a:schemeClr>
                </a:solidFill>
                <a:latin typeface="Tahoma" pitchFamily="34" charset="0"/>
              </a:rPr>
              <a:t>Although you may include your background in Scouting and how it has prepared you for your future, </a:t>
            </a:r>
            <a:r>
              <a:rPr lang="en-US" sz="1800" b="1" u="sng" dirty="0">
                <a:solidFill>
                  <a:schemeClr val="accent6">
                    <a:lumMod val="75000"/>
                  </a:schemeClr>
                </a:solidFill>
                <a:latin typeface="Tahoma" pitchFamily="34" charset="0"/>
              </a:rPr>
              <a:t>it is not a look back on your past and all the things you did as a Scout, but a vision of how you see your future </a:t>
            </a:r>
            <a:r>
              <a:rPr lang="en-US" sz="1800" b="1" dirty="0">
                <a:solidFill>
                  <a:schemeClr val="accent6">
                    <a:lumMod val="75000"/>
                  </a:schemeClr>
                </a:solidFill>
                <a:latin typeface="Tahoma" pitchFamily="34" charset="0"/>
              </a:rPr>
              <a:t>and what you intend to do to make it happen!</a:t>
            </a:r>
          </a:p>
        </p:txBody>
      </p:sp>
    </p:spTree>
    <p:extLst>
      <p:ext uri="{BB962C8B-B14F-4D97-AF65-F5344CB8AC3E}">
        <p14:creationId xmlns:p14="http://schemas.microsoft.com/office/powerpoint/2010/main" val="6209336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fade">
                                      <p:cBhvr>
                                        <p:cTn id="7" dur="500"/>
                                        <p:tgtEl>
                                          <p:spTgt spid="63491"/>
                                        </p:tgtEl>
                                      </p:cBhvr>
                                    </p:animEffect>
                                  </p:childTnLst>
                                  <p:subTnLst>
                                    <p:animClr clrSpc="rgb" dir="cw">
                                      <p:cBhvr override="childStyle">
                                        <p:cTn dur="1" fill="hold" display="0" masterRel="nextClick" afterEffect="1"/>
                                        <p:tgtEl>
                                          <p:spTgt spid="63491"/>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76200"/>
            <a:ext cx="7239000" cy="1524000"/>
          </a:xfrm>
        </p:spPr>
        <p:txBody>
          <a:bodyPr lIns="0" tIns="0" rIns="0" bIns="0" anchor="t"/>
          <a:lstStyle/>
          <a:p>
            <a:pPr algn="l" defTabSz="409575">
              <a:defRPr/>
            </a:pPr>
            <a:r>
              <a:rPr lang="en-US" sz="4400" u="sng"/>
              <a:t>Eagle Rank</a:t>
            </a:r>
            <a:br>
              <a:rPr lang="en-US" sz="4400" u="sng"/>
            </a:br>
            <a:r>
              <a:rPr lang="en-US" sz="4400" u="sng"/>
              <a:t>Application Process</a:t>
            </a:r>
          </a:p>
        </p:txBody>
      </p:sp>
      <p:sp>
        <p:nvSpPr>
          <p:cNvPr id="15363" name="Rectangle 3"/>
          <p:cNvSpPr>
            <a:spLocks noGrp="1" noChangeArrowheads="1"/>
          </p:cNvSpPr>
          <p:nvPr>
            <p:ph type="body" idx="1"/>
          </p:nvPr>
        </p:nvSpPr>
        <p:spPr>
          <a:xfrm>
            <a:off x="76200" y="2057400"/>
            <a:ext cx="5181600" cy="4495800"/>
          </a:xfrm>
          <a:noFill/>
        </p:spPr>
        <p:txBody>
          <a:bodyPr lIns="0" tIns="0" rIns="0" bIns="0"/>
          <a:lstStyle/>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Complete Application requirements 1-5.  (Note this includes references supplied by persons in requirement #2!)</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Assemble Eagle Rank Application  </a:t>
            </a:r>
            <a:r>
              <a:rPr lang="en-US" sz="1600" b="1" dirty="0">
                <a:solidFill>
                  <a:srgbClr val="000000"/>
                </a:solidFill>
                <a:latin typeface="Tahoma" pitchFamily="34" charset="0"/>
              </a:rPr>
              <a:t>(This is the 21</a:t>
            </a:r>
            <a:r>
              <a:rPr lang="en-US" sz="1600" b="1" baseline="30000" dirty="0">
                <a:solidFill>
                  <a:srgbClr val="000000"/>
                </a:solidFill>
                <a:latin typeface="Tahoma" pitchFamily="34" charset="0"/>
              </a:rPr>
              <a:t>st</a:t>
            </a:r>
            <a:r>
              <a:rPr lang="en-US" sz="1600" b="1" dirty="0">
                <a:solidFill>
                  <a:srgbClr val="000000"/>
                </a:solidFill>
                <a:latin typeface="Tahoma" pitchFamily="34" charset="0"/>
              </a:rPr>
              <a:t> century – use a computer. No hand written applications!)</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Complete the Unit Leader Conference</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Obtain final unit signatures on the application</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Submit a copy to the Council Registrar via email.</a:t>
            </a:r>
          </a:p>
          <a:p>
            <a:pPr marL="684213" lvl="1" indent="-222250" defTabSz="409575">
              <a:spcBef>
                <a:spcPct val="10000"/>
              </a:spcBef>
              <a:spcAft>
                <a:spcPct val="25000"/>
              </a:spcAft>
              <a:buClr>
                <a:schemeClr val="accent2"/>
              </a:buClr>
              <a:buSzPct val="70000"/>
              <a:buFont typeface="Wingdings" pitchFamily="2" charset="2"/>
              <a:buBlip>
                <a:blip r:embed="rId3"/>
              </a:buBlip>
            </a:pPr>
            <a:r>
              <a:rPr lang="en-US" sz="1400" b="1" dirty="0">
                <a:solidFill>
                  <a:srgbClr val="000000"/>
                </a:solidFill>
                <a:latin typeface="Tahoma" pitchFamily="34" charset="0"/>
              </a:rPr>
              <a:t>Make one print copy of application packet. Make it look professional – be PROUD of it.  </a:t>
            </a:r>
          </a:p>
          <a:p>
            <a:pPr marL="684213" lvl="1" indent="-222250" defTabSz="409575">
              <a:spcBef>
                <a:spcPct val="10000"/>
              </a:spcBef>
              <a:spcAft>
                <a:spcPct val="25000"/>
              </a:spcAft>
              <a:buClr>
                <a:schemeClr val="accent2"/>
              </a:buClr>
              <a:buSzPct val="70000"/>
              <a:buFont typeface="Wingdings" pitchFamily="2" charset="2"/>
              <a:buBlip>
                <a:blip r:embed="rId3"/>
              </a:buBlip>
            </a:pPr>
            <a:r>
              <a:rPr lang="en-US" sz="1400" b="1" dirty="0">
                <a:solidFill>
                  <a:srgbClr val="000000"/>
                </a:solidFill>
                <a:latin typeface="Tahoma" pitchFamily="34" charset="0"/>
              </a:rPr>
              <a:t>Pages numbered, bound, not in page protectors and no staples (Iron Hill)</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110" y="4267200"/>
            <a:ext cx="3505200" cy="2336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452" r="18705"/>
          <a:stretch/>
        </p:blipFill>
        <p:spPr>
          <a:xfrm>
            <a:off x="5943600" y="1676400"/>
            <a:ext cx="2566220" cy="2286000"/>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par>
                                <p:cTn id="28" presetID="10" presetClass="entr" presetSubtype="0" fill="hold" grpId="0" nodeType="withEffect">
                                  <p:stCondLst>
                                    <p:cond delay="0"/>
                                  </p:stCondLst>
                                  <p:childTnLst>
                                    <p:set>
                                      <p:cBhvr>
                                        <p:cTn id="29" dur="1" fill="hold">
                                          <p:stCondLst>
                                            <p:cond delay="0"/>
                                          </p:stCondLst>
                                        </p:cTn>
                                        <p:tgtEl>
                                          <p:spTgt spid="15363">
                                            <p:txEl>
                                              <p:pRg st="5" end="5"/>
                                            </p:txEl>
                                          </p:spTgt>
                                        </p:tgtEl>
                                        <p:attrNameLst>
                                          <p:attrName>style.visibility</p:attrName>
                                        </p:attrNameLst>
                                      </p:cBhvr>
                                      <p:to>
                                        <p:strVal val="visible"/>
                                      </p:to>
                                    </p:set>
                                    <p:animEffect transition="in" filter="fade">
                                      <p:cBhvr>
                                        <p:cTn id="30" dur="500"/>
                                        <p:tgtEl>
                                          <p:spTgt spid="15363">
                                            <p:txEl>
                                              <p:pRg st="5" end="5"/>
                                            </p:txEl>
                                          </p:spTgt>
                                        </p:tgtEl>
                                      </p:cBhvr>
                                    </p:animEffect>
                                  </p:childTnLst>
                                  <p:subTnLst>
                                    <p:animClr clrSpc="rgb" dir="cw">
                                      <p:cBhvr override="childStyle">
                                        <p:cTn dur="1" fill="hold" display="0" masterRel="nextClick" afterEffect="1"/>
                                        <p:tgtEl>
                                          <p:spTgt spid="15363">
                                            <p:txEl>
                                              <p:pRg st="5" end="5"/>
                                            </p:txEl>
                                          </p:spTgt>
                                        </p:tgtEl>
                                        <p:attrNameLst>
                                          <p:attrName>ppt_c</p:attrName>
                                        </p:attrNameLst>
                                      </p:cBhvr>
                                      <p:to>
                                        <a:srgbClr val="5F5F5F"/>
                                      </p:to>
                                    </p:animClr>
                                  </p:subTnLst>
                                </p:cTn>
                              </p:par>
                              <p:par>
                                <p:cTn id="31" presetID="10" presetClass="entr" presetSubtype="0" fill="hold" grpId="0" nodeType="with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fade">
                                      <p:cBhvr>
                                        <p:cTn id="33" dur="500"/>
                                        <p:tgtEl>
                                          <p:spTgt spid="15363">
                                            <p:txEl>
                                              <p:pRg st="6" end="6"/>
                                            </p:txEl>
                                          </p:spTgt>
                                        </p:tgtEl>
                                      </p:cBhvr>
                                    </p:animEffect>
                                  </p:childTnLst>
                                  <p:subTnLst>
                                    <p:animClr clrSpc="rgb" dir="cw">
                                      <p:cBhvr override="childStyle">
                                        <p:cTn dur="1" fill="hold" display="0" masterRel="nextClick" afterEffect="1"/>
                                        <p:tgtEl>
                                          <p:spTgt spid="15363">
                                            <p:txEl>
                                              <p:pRg st="6" end="6"/>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76200"/>
            <a:ext cx="7239000" cy="1524000"/>
          </a:xfrm>
        </p:spPr>
        <p:txBody>
          <a:bodyPr lIns="0" tIns="0" rIns="0" bIns="0" anchor="t"/>
          <a:lstStyle/>
          <a:p>
            <a:pPr algn="l" defTabSz="409575">
              <a:defRPr/>
            </a:pPr>
            <a:r>
              <a:rPr lang="en-US" sz="4400" u="sng" dirty="0"/>
              <a:t>Eagle Rank</a:t>
            </a:r>
            <a:br>
              <a:rPr lang="en-US" sz="4400" u="sng" dirty="0"/>
            </a:br>
            <a:r>
              <a:rPr lang="en-US" sz="4400" u="sng" dirty="0"/>
              <a:t>Application Process</a:t>
            </a:r>
          </a:p>
        </p:txBody>
      </p:sp>
      <p:sp>
        <p:nvSpPr>
          <p:cNvPr id="15363" name="Rectangle 3"/>
          <p:cNvSpPr>
            <a:spLocks noGrp="1" noChangeArrowheads="1"/>
          </p:cNvSpPr>
          <p:nvPr>
            <p:ph type="body" idx="1"/>
          </p:nvPr>
        </p:nvSpPr>
        <p:spPr>
          <a:xfrm>
            <a:off x="76200" y="1752600"/>
            <a:ext cx="5715000" cy="4876800"/>
          </a:xfrm>
          <a:noFill/>
        </p:spPr>
        <p:txBody>
          <a:bodyPr lIns="0" tIns="0" rIns="0" bIns="0"/>
          <a:lstStyle/>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Your Application should include:</a:t>
            </a:r>
          </a:p>
          <a:p>
            <a:pPr marL="546100" lvl="1" indent="-187325" defTabSz="409575">
              <a:spcBef>
                <a:spcPct val="10000"/>
              </a:spcBef>
              <a:spcAft>
                <a:spcPct val="25000"/>
              </a:spcAft>
              <a:buClr>
                <a:schemeClr val="accent2"/>
              </a:buClr>
              <a:buSzPct val="70000"/>
            </a:pPr>
            <a:r>
              <a:rPr lang="en-US" sz="1600" b="1" dirty="0"/>
              <a:t>The Eagle Rank Application - checked for errors</a:t>
            </a:r>
          </a:p>
          <a:p>
            <a:pPr marL="546100" lvl="1" indent="-187325" defTabSz="409575">
              <a:spcBef>
                <a:spcPct val="10000"/>
              </a:spcBef>
              <a:spcAft>
                <a:spcPct val="25000"/>
              </a:spcAft>
              <a:buClr>
                <a:schemeClr val="accent2"/>
              </a:buClr>
              <a:buSzPct val="70000"/>
            </a:pPr>
            <a:r>
              <a:rPr lang="en-US" sz="1600" b="1" dirty="0"/>
              <a:t>Copies of the Individual Progress, Individual History, and the Individual Participation reports from </a:t>
            </a:r>
            <a:r>
              <a:rPr lang="en-US" sz="1600" b="1" dirty="0" err="1"/>
              <a:t>TroopMaster</a:t>
            </a:r>
            <a:r>
              <a:rPr lang="en-US" sz="1600" b="1" dirty="0"/>
              <a:t>, or </a:t>
            </a:r>
            <a:r>
              <a:rPr lang="en-US" sz="1600" b="1" dirty="0" err="1"/>
              <a:t>Scoutbook</a:t>
            </a:r>
            <a:r>
              <a:rPr lang="en-US" sz="1600" b="1" dirty="0"/>
              <a:t>.</a:t>
            </a:r>
          </a:p>
          <a:p>
            <a:pPr marL="546100" lvl="1" indent="-187325" defTabSz="409575">
              <a:spcBef>
                <a:spcPct val="10000"/>
              </a:spcBef>
              <a:spcAft>
                <a:spcPct val="25000"/>
              </a:spcAft>
              <a:buClr>
                <a:schemeClr val="accent2"/>
              </a:buClr>
              <a:buSzPct val="70000"/>
            </a:pPr>
            <a:r>
              <a:rPr lang="en-US" sz="1600" b="1" dirty="0"/>
              <a:t>Your project approval email you received from the district allowing you to proceed.  Also, include all additional communications you may have received from the District committee. </a:t>
            </a:r>
          </a:p>
          <a:p>
            <a:pPr marL="546100" lvl="1" indent="-187325" defTabSz="409575">
              <a:spcBef>
                <a:spcPct val="10000"/>
              </a:spcBef>
              <a:spcAft>
                <a:spcPct val="25000"/>
              </a:spcAft>
              <a:buClr>
                <a:schemeClr val="accent2"/>
              </a:buClr>
              <a:buSzPct val="70000"/>
            </a:pPr>
            <a:r>
              <a:rPr lang="en-US" sz="1600" b="1" dirty="0"/>
              <a:t>The complete Eagle Scout Leadership Service Project (ESLSP) with required signatures. Extra pictures, receipts, flyers, thank you letters, and planning documents that you used can and should also be included </a:t>
            </a:r>
          </a:p>
          <a:p>
            <a:pPr marL="546100" lvl="1" indent="-187325" defTabSz="409575">
              <a:spcBef>
                <a:spcPct val="10000"/>
              </a:spcBef>
              <a:spcAft>
                <a:spcPct val="25000"/>
              </a:spcAft>
              <a:buClr>
                <a:schemeClr val="accent2"/>
              </a:buClr>
              <a:buSzPct val="70000"/>
            </a:pPr>
            <a:r>
              <a:rPr lang="en-US" sz="1600" b="1" dirty="0"/>
              <a:t>Your </a:t>
            </a:r>
            <a:r>
              <a:rPr lang="en-US" sz="1600" b="1" i="1" dirty="0"/>
              <a:t>Statement of Life Ambitions and Goals and Extra-Scouting Leadership and Honors</a:t>
            </a:r>
            <a:r>
              <a:rPr lang="en-US" sz="1600" b="1" dirty="0"/>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077" y="4318000"/>
            <a:ext cx="2933700" cy="1955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452" r="18705"/>
          <a:stretch/>
        </p:blipFill>
        <p:spPr>
          <a:xfrm>
            <a:off x="5943600" y="1676400"/>
            <a:ext cx="2566220" cy="2286000"/>
          </a:xfrm>
          <a:prstGeom prst="rect">
            <a:avLst/>
          </a:prstGeom>
        </p:spPr>
      </p:pic>
    </p:spTree>
    <p:extLst>
      <p:ext uri="{BB962C8B-B14F-4D97-AF65-F5344CB8AC3E}">
        <p14:creationId xmlns:p14="http://schemas.microsoft.com/office/powerpoint/2010/main" val="3149495609"/>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fade">
                                      <p:cBhvr>
                                        <p:cTn id="19"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par>
                                <p:cTn id="20" presetID="10" presetClass="entr" presetSubtype="0" fill="hold" grpId="0" nodeType="withEffect">
                                  <p:stCondLst>
                                    <p:cond delay="0"/>
                                  </p:stCondLst>
                                  <p:childTnLst>
                                    <p:set>
                                      <p:cBhvr>
                                        <p:cTn id="21" dur="1" fill="hold">
                                          <p:stCondLst>
                                            <p:cond delay="0"/>
                                          </p:stCondLst>
                                        </p:cTn>
                                        <p:tgtEl>
                                          <p:spTgt spid="15363">
                                            <p:txEl>
                                              <p:pRg st="5" end="5"/>
                                            </p:txEl>
                                          </p:spTgt>
                                        </p:tgtEl>
                                        <p:attrNameLst>
                                          <p:attrName>style.visibility</p:attrName>
                                        </p:attrNameLst>
                                      </p:cBhvr>
                                      <p:to>
                                        <p:strVal val="visible"/>
                                      </p:to>
                                    </p:set>
                                    <p:animEffect transition="in" filter="fade">
                                      <p:cBhvr>
                                        <p:cTn id="22" dur="500"/>
                                        <p:tgtEl>
                                          <p:spTgt spid="15363">
                                            <p:txEl>
                                              <p:pRg st="5" end="5"/>
                                            </p:txEl>
                                          </p:spTgt>
                                        </p:tgtEl>
                                      </p:cBhvr>
                                    </p:animEffect>
                                  </p:childTnLst>
                                  <p:subTnLst>
                                    <p:animClr clrSpc="rgb" dir="cw">
                                      <p:cBhvr override="childStyle">
                                        <p:cTn dur="1" fill="hold" display="0" masterRel="nextClick" afterEffect="1"/>
                                        <p:tgtEl>
                                          <p:spTgt spid="15363">
                                            <p:txEl>
                                              <p:pRg st="5" end="5"/>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5692-A559-651C-F5FF-25C6605C8C79}"/>
              </a:ext>
            </a:extLst>
          </p:cNvPr>
          <p:cNvSpPr>
            <a:spLocks noGrp="1"/>
          </p:cNvSpPr>
          <p:nvPr>
            <p:ph type="title"/>
          </p:nvPr>
        </p:nvSpPr>
        <p:spPr/>
        <p:txBody>
          <a:bodyPr/>
          <a:lstStyle/>
          <a:p>
            <a:pPr algn="l"/>
            <a:r>
              <a:rPr lang="en-US" sz="4000" u="sng" dirty="0"/>
              <a:t>Eagle Rank</a:t>
            </a:r>
            <a:br>
              <a:rPr lang="en-US" sz="4000" u="sng" dirty="0"/>
            </a:br>
            <a:r>
              <a:rPr lang="en-US" sz="4000" u="sng" dirty="0"/>
              <a:t>Application Process</a:t>
            </a:r>
            <a:endParaRPr lang="en-US" dirty="0"/>
          </a:p>
        </p:txBody>
      </p:sp>
      <p:sp>
        <p:nvSpPr>
          <p:cNvPr id="3" name="Content Placeholder 2">
            <a:extLst>
              <a:ext uri="{FF2B5EF4-FFF2-40B4-BE49-F238E27FC236}">
                <a16:creationId xmlns:a16="http://schemas.microsoft.com/office/drawing/2014/main" id="{758A4A4C-3C65-F25C-6A2E-5FDCD5E33F48}"/>
              </a:ext>
            </a:extLst>
          </p:cNvPr>
          <p:cNvSpPr>
            <a:spLocks noGrp="1"/>
          </p:cNvSpPr>
          <p:nvPr>
            <p:ph idx="1"/>
          </p:nvPr>
        </p:nvSpPr>
        <p:spPr>
          <a:xfrm>
            <a:off x="429780" y="1743075"/>
            <a:ext cx="7481888" cy="1685925"/>
          </a:xfrm>
        </p:spPr>
        <p:txBody>
          <a:bodyPr/>
          <a:lstStyle/>
          <a:p>
            <a:r>
              <a:rPr lang="en-US" sz="1800" b="1" u="sng" dirty="0">
                <a:solidFill>
                  <a:srgbClr val="000000"/>
                </a:solidFill>
                <a:latin typeface="Tahoma" pitchFamily="34" charset="0"/>
              </a:rPr>
              <a:t>Written reference letters are to be submitted separately by your Scoutmaster or Advancement Chair. From a list you have provided to them.</a:t>
            </a:r>
          </a:p>
          <a:p>
            <a:r>
              <a:rPr lang="en-US" sz="1800" b="1" dirty="0">
                <a:latin typeface="Tahoma" panose="020B0604030504040204" pitchFamily="34" charset="0"/>
                <a:ea typeface="Tahoma" panose="020B0604030504040204" pitchFamily="34" charset="0"/>
                <a:cs typeface="Tahoma" panose="020B0604030504040204" pitchFamily="34" charset="0"/>
              </a:rPr>
              <a:t>Reference letters should match the list on the Eagle Application, e.g. the reference you put in line #2 should be a religious reference, etc.</a:t>
            </a:r>
          </a:p>
          <a:p>
            <a:r>
              <a:rPr lang="en-US" sz="1800" b="1" dirty="0">
                <a:latin typeface="Tahoma" panose="020B0604030504040204" pitchFamily="34" charset="0"/>
                <a:ea typeface="Tahoma" panose="020B0604030504040204" pitchFamily="34" charset="0"/>
                <a:cs typeface="Tahoma" panose="020B0604030504040204" pitchFamily="34" charset="0"/>
              </a:rPr>
              <a:t>If the required references are not included Mrs. Swank will return the application for revision.</a:t>
            </a:r>
          </a:p>
        </p:txBody>
      </p:sp>
      <p:pic>
        <p:nvPicPr>
          <p:cNvPr id="5" name="Picture 4">
            <a:extLst>
              <a:ext uri="{FF2B5EF4-FFF2-40B4-BE49-F238E27FC236}">
                <a16:creationId xmlns:a16="http://schemas.microsoft.com/office/drawing/2014/main" id="{E35EA825-CD5C-97CD-0D30-E30869108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 y="4114800"/>
            <a:ext cx="7772400" cy="2062065"/>
          </a:xfrm>
          <a:prstGeom prst="rect">
            <a:avLst/>
          </a:prstGeom>
        </p:spPr>
      </p:pic>
    </p:spTree>
    <p:extLst>
      <p:ext uri="{BB962C8B-B14F-4D97-AF65-F5344CB8AC3E}">
        <p14:creationId xmlns:p14="http://schemas.microsoft.com/office/powerpoint/2010/main" val="347637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76200"/>
            <a:ext cx="7239000" cy="1524000"/>
          </a:xfrm>
        </p:spPr>
        <p:txBody>
          <a:bodyPr lIns="0" tIns="0" rIns="0" bIns="0" anchor="t"/>
          <a:lstStyle/>
          <a:p>
            <a:pPr algn="l" defTabSz="409575">
              <a:defRPr/>
            </a:pPr>
            <a:r>
              <a:rPr lang="en-US" sz="4400" u="sng"/>
              <a:t>Eagle Rank</a:t>
            </a:r>
            <a:br>
              <a:rPr lang="en-US" sz="4400" u="sng"/>
            </a:br>
            <a:r>
              <a:rPr lang="en-US" sz="4400" u="sng"/>
              <a:t>Application Process</a:t>
            </a:r>
          </a:p>
        </p:txBody>
      </p:sp>
      <p:sp>
        <p:nvSpPr>
          <p:cNvPr id="15363" name="Rectangle 3"/>
          <p:cNvSpPr>
            <a:spLocks noGrp="1" noChangeArrowheads="1"/>
          </p:cNvSpPr>
          <p:nvPr>
            <p:ph type="body" idx="1"/>
          </p:nvPr>
        </p:nvSpPr>
        <p:spPr>
          <a:xfrm>
            <a:off x="304800" y="1905000"/>
            <a:ext cx="8686800" cy="3733800"/>
          </a:xfrm>
          <a:noFill/>
        </p:spPr>
        <p:txBody>
          <a:bodyPr lIns="0" tIns="0" rIns="0" bIns="0"/>
          <a:lstStyle/>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Registrar validates application, confirms that all information is included and notifies Eagle Board Chair to schedule the Eagle Board of Review.</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Eagle Board is scheduled with the Candidate by the Eagle Board Chair</a:t>
            </a:r>
          </a:p>
          <a:p>
            <a:pPr marL="187325" indent="-187325" defTabSz="409575">
              <a:spcBef>
                <a:spcPct val="10000"/>
              </a:spcBef>
              <a:spcAft>
                <a:spcPct val="25000"/>
              </a:spcAft>
              <a:buClr>
                <a:schemeClr val="accent2"/>
              </a:buClr>
              <a:buSzPct val="70000"/>
            </a:pPr>
            <a:r>
              <a:rPr lang="en-US" sz="1800" b="1" dirty="0">
                <a:solidFill>
                  <a:srgbClr val="000000"/>
                </a:solidFill>
                <a:latin typeface="Tahoma" pitchFamily="34" charset="0"/>
              </a:rPr>
              <a:t>Conduct Board of Review (Board make-up may vary between Districts).</a:t>
            </a:r>
          </a:p>
          <a:p>
            <a:pPr marL="187325" indent="-187325" defTabSz="409575">
              <a:spcBef>
                <a:spcPct val="10000"/>
              </a:spcBef>
              <a:spcAft>
                <a:spcPct val="25000"/>
              </a:spcAft>
              <a:buClr>
                <a:schemeClr val="accent2"/>
              </a:buClr>
              <a:buSzPct val="70000"/>
            </a:pPr>
            <a:r>
              <a:rPr lang="en-US" sz="1800" b="1" dirty="0">
                <a:solidFill>
                  <a:srgbClr val="000000"/>
                </a:solidFill>
                <a:latin typeface="Tahoma" pitchFamily="34" charset="0"/>
              </a:rPr>
              <a:t>Make sure to look your best for your Eagle PRB!</a:t>
            </a:r>
          </a:p>
          <a:p>
            <a:pPr marL="546100" lvl="1" indent="-187325" defTabSz="409575">
              <a:spcBef>
                <a:spcPct val="10000"/>
              </a:spcBef>
              <a:spcAft>
                <a:spcPct val="25000"/>
              </a:spcAft>
              <a:buClr>
                <a:schemeClr val="accent2"/>
              </a:buClr>
              <a:buSzPct val="70000"/>
            </a:pPr>
            <a:r>
              <a:rPr lang="en-US" sz="1600" b="1" dirty="0">
                <a:solidFill>
                  <a:srgbClr val="000000"/>
                </a:solidFill>
                <a:latin typeface="Tahoma" pitchFamily="34" charset="0"/>
              </a:rPr>
              <a:t>Wear your sash with all merit badges</a:t>
            </a:r>
          </a:p>
          <a:p>
            <a:pPr marL="546100" lvl="1" indent="-187325" defTabSz="409575">
              <a:spcBef>
                <a:spcPct val="10000"/>
              </a:spcBef>
              <a:spcAft>
                <a:spcPct val="25000"/>
              </a:spcAft>
              <a:buClr>
                <a:schemeClr val="accent2"/>
              </a:buClr>
              <a:buSzPct val="70000"/>
            </a:pPr>
            <a:r>
              <a:rPr lang="en-US" sz="1600" b="1" dirty="0">
                <a:solidFill>
                  <a:srgbClr val="000000"/>
                </a:solidFill>
                <a:latin typeface="Tahoma" pitchFamily="34" charset="0"/>
              </a:rPr>
              <a:t>You should have all current rank and other patches on your uniform.</a:t>
            </a:r>
          </a:p>
          <a:p>
            <a:pPr marL="546100" lvl="1" indent="-187325" defTabSz="409575">
              <a:spcBef>
                <a:spcPct val="10000"/>
              </a:spcBef>
              <a:spcAft>
                <a:spcPct val="25000"/>
              </a:spcAft>
              <a:buClr>
                <a:schemeClr val="accent2"/>
              </a:buClr>
              <a:buSzPct val="70000"/>
            </a:pPr>
            <a:r>
              <a:rPr lang="en-US" sz="1600" b="1" dirty="0">
                <a:solidFill>
                  <a:srgbClr val="000000"/>
                </a:solidFill>
                <a:latin typeface="Tahoma" pitchFamily="34" charset="0"/>
              </a:rPr>
              <a:t>Wear any Scout awards, medals, knots, etc.</a:t>
            </a:r>
          </a:p>
          <a:p>
            <a:pPr marL="546100" lvl="1" indent="-187325" defTabSz="409575">
              <a:spcBef>
                <a:spcPct val="10000"/>
              </a:spcBef>
              <a:spcAft>
                <a:spcPct val="25000"/>
              </a:spcAft>
              <a:buClr>
                <a:schemeClr val="accent2"/>
              </a:buClr>
              <a:buSzPct val="70000"/>
            </a:pPr>
            <a:r>
              <a:rPr lang="en-US" sz="1600" b="1" dirty="0">
                <a:solidFill>
                  <a:srgbClr val="000000"/>
                </a:solidFill>
                <a:latin typeface="Tahoma" pitchFamily="34" charset="0"/>
              </a:rPr>
              <a:t>Bring your </a:t>
            </a:r>
            <a:r>
              <a:rPr lang="en-US" sz="1600" b="1" dirty="0" err="1">
                <a:solidFill>
                  <a:srgbClr val="000000"/>
                </a:solidFill>
                <a:latin typeface="Tahoma" pitchFamily="34" charset="0"/>
              </a:rPr>
              <a:t>Scoutbook</a:t>
            </a:r>
            <a:r>
              <a:rPr lang="en-US" sz="1600" b="1" dirty="0">
                <a:solidFill>
                  <a:srgbClr val="000000"/>
                </a:solidFill>
                <a:latin typeface="Tahoma" pitchFamily="34" charset="0"/>
              </a:rPr>
              <a:t> to be signed by the EPRB members (N/A for Zoom PRBs)</a:t>
            </a:r>
            <a:endParaRPr lang="en-US" sz="1800" b="1" dirty="0">
              <a:solidFill>
                <a:srgbClr val="000000"/>
              </a:solidFill>
              <a:latin typeface="Tahoma" pitchFamily="34" charset="0"/>
            </a:endParaRP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Council Scout Executive Approval.</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National approval.</a:t>
            </a:r>
          </a:p>
          <a:p>
            <a:pPr marL="187325" indent="-187325" defTabSz="409575">
              <a:spcBef>
                <a:spcPct val="10000"/>
              </a:spcBef>
              <a:spcAft>
                <a:spcPct val="25000"/>
              </a:spcAft>
              <a:buClr>
                <a:schemeClr val="accent2"/>
              </a:buClr>
              <a:buSzPct val="70000"/>
            </a:pPr>
            <a:r>
              <a:rPr lang="en-US" sz="1800" b="1" dirty="0">
                <a:solidFill>
                  <a:srgbClr val="000000"/>
                </a:solidFill>
                <a:latin typeface="Tahoma" pitchFamily="34" charset="0"/>
              </a:rPr>
              <a:t>Award materials are available 4-6 weeks after Eagle Board of Review is complete.</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800" b="1" dirty="0">
                <a:solidFill>
                  <a:srgbClr val="000000"/>
                </a:solidFill>
                <a:latin typeface="Tahoma" pitchFamily="34" charset="0"/>
              </a:rPr>
              <a:t>Troop/Crew Conducts Eagle Court of Honor.</a:t>
            </a:r>
          </a:p>
        </p:txBody>
      </p:sp>
    </p:spTree>
    <p:extLst>
      <p:ext uri="{BB962C8B-B14F-4D97-AF65-F5344CB8AC3E}">
        <p14:creationId xmlns:p14="http://schemas.microsoft.com/office/powerpoint/2010/main" val="548698697"/>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par>
                                <p:cTn id="23" presetID="10" presetClass="entr" presetSubtype="0" fill="hold" grpId="0" nodeType="with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fade">
                                      <p:cBhvr>
                                        <p:cTn id="25"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par>
                                <p:cTn id="26" presetID="10" presetClass="entr" presetSubtype="0" fill="hold" grpId="0" nodeType="with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fade">
                                      <p:cBhvr>
                                        <p:cTn id="28" dur="500"/>
                                        <p:tgtEl>
                                          <p:spTgt spid="15363">
                                            <p:txEl>
                                              <p:pRg st="5" end="5"/>
                                            </p:txEl>
                                          </p:spTgt>
                                        </p:tgtEl>
                                      </p:cBhvr>
                                    </p:animEffect>
                                  </p:childTnLst>
                                  <p:subTnLst>
                                    <p:animClr clrSpc="rgb" dir="cw">
                                      <p:cBhvr override="childStyle">
                                        <p:cTn dur="1" fill="hold" display="0" masterRel="nextClick" afterEffect="1"/>
                                        <p:tgtEl>
                                          <p:spTgt spid="15363">
                                            <p:txEl>
                                              <p:pRg st="5" end="5"/>
                                            </p:txEl>
                                          </p:spTgt>
                                        </p:tgtEl>
                                        <p:attrNameLst>
                                          <p:attrName>ppt_c</p:attrName>
                                        </p:attrNameLst>
                                      </p:cBhvr>
                                      <p:to>
                                        <a:srgbClr val="5F5F5F"/>
                                      </p:to>
                                    </p:animClr>
                                  </p:subTnLst>
                                </p:cTn>
                              </p:par>
                              <p:par>
                                <p:cTn id="29" presetID="10" presetClass="entr" presetSubtype="0" fill="hold" grpId="0" nodeType="with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fade">
                                      <p:cBhvr>
                                        <p:cTn id="31" dur="500"/>
                                        <p:tgtEl>
                                          <p:spTgt spid="15363">
                                            <p:txEl>
                                              <p:pRg st="6" end="6"/>
                                            </p:txEl>
                                          </p:spTgt>
                                        </p:tgtEl>
                                      </p:cBhvr>
                                    </p:animEffect>
                                  </p:childTnLst>
                                  <p:subTnLst>
                                    <p:animClr clrSpc="rgb" dir="cw">
                                      <p:cBhvr override="childStyle">
                                        <p:cTn dur="1" fill="hold" display="0" masterRel="nextClick" afterEffect="1"/>
                                        <p:tgtEl>
                                          <p:spTgt spid="15363">
                                            <p:txEl>
                                              <p:pRg st="6" end="6"/>
                                            </p:txEl>
                                          </p:spTgt>
                                        </p:tgtEl>
                                        <p:attrNameLst>
                                          <p:attrName>ppt_c</p:attrName>
                                        </p:attrNameLst>
                                      </p:cBhvr>
                                      <p:to>
                                        <a:srgbClr val="5F5F5F"/>
                                      </p:to>
                                    </p:animClr>
                                  </p:subTnLst>
                                </p:cTn>
                              </p:par>
                              <p:par>
                                <p:cTn id="32" presetID="10" presetClass="entr" presetSubtype="0" fill="hold" grpId="0" nodeType="withEffect">
                                  <p:stCondLst>
                                    <p:cond delay="0"/>
                                  </p:stCondLst>
                                  <p:childTnLst>
                                    <p:set>
                                      <p:cBhvr>
                                        <p:cTn id="33" dur="1" fill="hold">
                                          <p:stCondLst>
                                            <p:cond delay="0"/>
                                          </p:stCondLst>
                                        </p:cTn>
                                        <p:tgtEl>
                                          <p:spTgt spid="15363">
                                            <p:txEl>
                                              <p:pRg st="7" end="7"/>
                                            </p:txEl>
                                          </p:spTgt>
                                        </p:tgtEl>
                                        <p:attrNameLst>
                                          <p:attrName>style.visibility</p:attrName>
                                        </p:attrNameLst>
                                      </p:cBhvr>
                                      <p:to>
                                        <p:strVal val="visible"/>
                                      </p:to>
                                    </p:set>
                                    <p:animEffect transition="in" filter="fade">
                                      <p:cBhvr>
                                        <p:cTn id="34" dur="500"/>
                                        <p:tgtEl>
                                          <p:spTgt spid="15363">
                                            <p:txEl>
                                              <p:pRg st="7" end="7"/>
                                            </p:txEl>
                                          </p:spTgt>
                                        </p:tgtEl>
                                      </p:cBhvr>
                                    </p:animEffect>
                                  </p:childTnLst>
                                  <p:subTnLst>
                                    <p:animClr clrSpc="rgb" dir="cw">
                                      <p:cBhvr override="childStyle">
                                        <p:cTn dur="1" fill="hold" display="0" masterRel="nextClick" afterEffect="1"/>
                                        <p:tgtEl>
                                          <p:spTgt spid="15363">
                                            <p:txEl>
                                              <p:pRg st="7" end="7"/>
                                            </p:txEl>
                                          </p:spTgt>
                                        </p:tgtEl>
                                        <p:attrNameLst>
                                          <p:attrName>ppt_c</p:attrName>
                                        </p:attrNameLst>
                                      </p:cBhvr>
                                      <p:to>
                                        <a:srgbClr val="5F5F5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Effect transition="in" filter="fade">
                                      <p:cBhvr>
                                        <p:cTn id="39" dur="500"/>
                                        <p:tgtEl>
                                          <p:spTgt spid="15363">
                                            <p:txEl>
                                              <p:pRg st="8" end="8"/>
                                            </p:txEl>
                                          </p:spTgt>
                                        </p:tgtEl>
                                      </p:cBhvr>
                                    </p:animEffect>
                                  </p:childTnLst>
                                  <p:subTnLst>
                                    <p:animClr clrSpc="rgb" dir="cw">
                                      <p:cBhvr override="childStyle">
                                        <p:cTn dur="1" fill="hold" display="0" masterRel="nextClick" afterEffect="1"/>
                                        <p:tgtEl>
                                          <p:spTgt spid="15363">
                                            <p:txEl>
                                              <p:pRg st="8" end="8"/>
                                            </p:txEl>
                                          </p:spTgt>
                                        </p:tgtEl>
                                        <p:attrNameLst>
                                          <p:attrName>ppt_c</p:attrName>
                                        </p:attrNameLst>
                                      </p:cBhvr>
                                      <p:to>
                                        <a:srgbClr val="5F5F5F"/>
                                      </p:to>
                                    </p:animClr>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363">
                                            <p:txEl>
                                              <p:pRg st="9" end="9"/>
                                            </p:txEl>
                                          </p:spTgt>
                                        </p:tgtEl>
                                        <p:attrNameLst>
                                          <p:attrName>style.visibility</p:attrName>
                                        </p:attrNameLst>
                                      </p:cBhvr>
                                      <p:to>
                                        <p:strVal val="visible"/>
                                      </p:to>
                                    </p:set>
                                    <p:animEffect transition="in" filter="fade">
                                      <p:cBhvr>
                                        <p:cTn id="44" dur="500"/>
                                        <p:tgtEl>
                                          <p:spTgt spid="15363">
                                            <p:txEl>
                                              <p:pRg st="9" end="9"/>
                                            </p:txEl>
                                          </p:spTgt>
                                        </p:tgtEl>
                                      </p:cBhvr>
                                    </p:animEffect>
                                  </p:childTnLst>
                                  <p:subTnLst>
                                    <p:animClr clrSpc="rgb" dir="cw">
                                      <p:cBhvr override="childStyle">
                                        <p:cTn dur="1" fill="hold" display="0" masterRel="nextClick" afterEffect="1"/>
                                        <p:tgtEl>
                                          <p:spTgt spid="15363">
                                            <p:txEl>
                                              <p:pRg st="9" end="9"/>
                                            </p:txEl>
                                          </p:spTgt>
                                        </p:tgtEl>
                                        <p:attrNameLst>
                                          <p:attrName>ppt_c</p:attrName>
                                        </p:attrNameLst>
                                      </p:cBhvr>
                                      <p:to>
                                        <a:srgbClr val="5F5F5F"/>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363">
                                            <p:txEl>
                                              <p:pRg st="10" end="10"/>
                                            </p:txEl>
                                          </p:spTgt>
                                        </p:tgtEl>
                                        <p:attrNameLst>
                                          <p:attrName>style.visibility</p:attrName>
                                        </p:attrNameLst>
                                      </p:cBhvr>
                                      <p:to>
                                        <p:strVal val="visible"/>
                                      </p:to>
                                    </p:set>
                                    <p:animEffect transition="in" filter="fade">
                                      <p:cBhvr>
                                        <p:cTn id="49" dur="500"/>
                                        <p:tgtEl>
                                          <p:spTgt spid="15363">
                                            <p:txEl>
                                              <p:pRg st="10" end="10"/>
                                            </p:txEl>
                                          </p:spTgt>
                                        </p:tgtEl>
                                      </p:cBhvr>
                                    </p:animEffect>
                                  </p:childTnLst>
                                  <p:subTnLst>
                                    <p:animClr clrSpc="rgb" dir="cw">
                                      <p:cBhvr override="childStyle">
                                        <p:cTn dur="1" fill="hold" display="0" masterRel="nextClick" afterEffect="1"/>
                                        <p:tgtEl>
                                          <p:spTgt spid="15363">
                                            <p:txEl>
                                              <p:pRg st="10" end="10"/>
                                            </p:txEl>
                                          </p:spTgt>
                                        </p:tgtEl>
                                        <p:attrNameLst>
                                          <p:attrName>ppt_c</p:attrName>
                                        </p:attrNameLst>
                                      </p:cBhvr>
                                      <p:to>
                                        <a:srgbClr val="5F5F5F"/>
                                      </p:to>
                                    </p:animClr>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363">
                                            <p:txEl>
                                              <p:pRg st="11" end="11"/>
                                            </p:txEl>
                                          </p:spTgt>
                                        </p:tgtEl>
                                        <p:attrNameLst>
                                          <p:attrName>style.visibility</p:attrName>
                                        </p:attrNameLst>
                                      </p:cBhvr>
                                      <p:to>
                                        <p:strVal val="visible"/>
                                      </p:to>
                                    </p:set>
                                    <p:animEffect transition="in" filter="fade">
                                      <p:cBhvr>
                                        <p:cTn id="54" dur="500"/>
                                        <p:tgtEl>
                                          <p:spTgt spid="153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981450"/>
            <a:ext cx="1524000" cy="19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4" name="Rectangle 2"/>
          <p:cNvSpPr>
            <a:spLocks noGrp="1" noChangeArrowheads="1"/>
          </p:cNvSpPr>
          <p:nvPr>
            <p:ph type="title"/>
          </p:nvPr>
        </p:nvSpPr>
        <p:spPr>
          <a:xfrm>
            <a:off x="1676400" y="0"/>
            <a:ext cx="7467600" cy="1209675"/>
          </a:xfrm>
        </p:spPr>
        <p:txBody>
          <a:bodyPr/>
          <a:lstStyle/>
          <a:p>
            <a:pPr algn="l">
              <a:defRPr/>
            </a:pPr>
            <a:r>
              <a:rPr lang="en-US"/>
              <a:t> Requirement 2.  Scout Spirit</a:t>
            </a:r>
          </a:p>
        </p:txBody>
      </p:sp>
      <p:sp>
        <p:nvSpPr>
          <p:cNvPr id="59395" name="Rectangle 3"/>
          <p:cNvSpPr>
            <a:spLocks noGrp="1" noChangeArrowheads="1"/>
          </p:cNvSpPr>
          <p:nvPr>
            <p:ph type="body" idx="1"/>
          </p:nvPr>
        </p:nvSpPr>
        <p:spPr>
          <a:xfrm>
            <a:off x="304800" y="3734457"/>
            <a:ext cx="8763000" cy="2438400"/>
          </a:xfrm>
        </p:spPr>
        <p:txBody>
          <a:bodyPr/>
          <a:lstStyle/>
          <a:p>
            <a:pPr marL="339725" indent="-339725">
              <a:lnSpc>
                <a:spcPct val="90000"/>
              </a:lnSpc>
              <a:spcAft>
                <a:spcPct val="25000"/>
              </a:spcAft>
            </a:pPr>
            <a:r>
              <a:rPr lang="en-US" sz="2400" b="1" dirty="0">
                <a:latin typeface="Tahoma" pitchFamily="34" charset="0"/>
              </a:rPr>
              <a:t>Scouting ideals are reflected in the character of an Eagle. </a:t>
            </a:r>
          </a:p>
          <a:p>
            <a:pPr marL="339725" indent="-339725">
              <a:lnSpc>
                <a:spcPct val="90000"/>
              </a:lnSpc>
              <a:spcAft>
                <a:spcPct val="50000"/>
              </a:spcAft>
            </a:pPr>
            <a:r>
              <a:rPr lang="en-US" sz="2400" b="1" dirty="0">
                <a:latin typeface="Tahoma" pitchFamily="34" charset="0"/>
              </a:rPr>
              <a:t>He or she sets the example, not only in the </a:t>
            </a:r>
            <a:br>
              <a:rPr lang="en-US" sz="2400" b="1" dirty="0">
                <a:latin typeface="Tahoma" pitchFamily="34" charset="0"/>
              </a:rPr>
            </a:br>
            <a:r>
              <a:rPr lang="en-US" sz="2400" b="1" dirty="0">
                <a:latin typeface="Tahoma" pitchFamily="34" charset="0"/>
              </a:rPr>
              <a:t>Scouting setting, but in every facet of their </a:t>
            </a:r>
            <a:br>
              <a:rPr lang="en-US" sz="2400" b="1" dirty="0">
                <a:latin typeface="Tahoma" pitchFamily="34" charset="0"/>
              </a:rPr>
            </a:br>
            <a:r>
              <a:rPr lang="en-US" sz="2400" b="1" dirty="0">
                <a:latin typeface="Tahoma" pitchFamily="34" charset="0"/>
              </a:rPr>
              <a:t>life.</a:t>
            </a:r>
          </a:p>
        </p:txBody>
      </p:sp>
      <p:sp>
        <p:nvSpPr>
          <p:cNvPr id="6149" name="Text Box 4"/>
          <p:cNvSpPr txBox="1">
            <a:spLocks noChangeArrowheads="1"/>
          </p:cNvSpPr>
          <p:nvPr/>
        </p:nvSpPr>
        <p:spPr bwMode="auto">
          <a:xfrm>
            <a:off x="1447800" y="1491052"/>
            <a:ext cx="7391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000" b="1" dirty="0">
                <a:solidFill>
                  <a:schemeClr val="accent2"/>
                </a:solidFill>
                <a:latin typeface="Tahoma" pitchFamily="34" charset="0"/>
              </a:rPr>
              <a:t>Demonstrate that you live by the principles of the Scout Oath and Scout Law in your daily life. List the names of individuals who know you personally and would be willing to provide a recommendation on your behalf</a:t>
            </a:r>
            <a:r>
              <a:rPr lang="en-US" sz="2000" dirty="0"/>
              <a:t> </a:t>
            </a:r>
            <a:r>
              <a:rPr lang="en-US" sz="2000" b="1" dirty="0">
                <a:solidFill>
                  <a:schemeClr val="accent2"/>
                </a:solidFill>
                <a:latin typeface="Tahoma" pitchFamily="34" charset="0"/>
                <a:cs typeface="Tahoma" pitchFamily="34" charset="0"/>
              </a:rPr>
              <a:t>including parents/guardians, religious, educational, and employer references.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subTnLst>
                                    <p:animClr clrSpc="rgb" dir="cw">
                                      <p:cBhvr override="childStyle">
                                        <p:cTn dur="1" fill="hold" display="0" masterRel="nextClick" afterEffect="1"/>
                                        <p:tgtEl>
                                          <p:spTgt spid="59395">
                                            <p:txEl>
                                              <p:pRg st="0" end="0"/>
                                            </p:txEl>
                                          </p:spTgt>
                                        </p:tgtEl>
                                        <p:attrNameLst>
                                          <p:attrName>ppt_c</p:attrName>
                                        </p:attrNameLst>
                                      </p:cBhvr>
                                      <p:to>
                                        <a:srgbClr val="5F5F5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500"/>
                                        <p:tgtEl>
                                          <p:spTgt spid="59395">
                                            <p:txEl>
                                              <p:pRg st="1" end="1"/>
                                            </p:txEl>
                                          </p:spTgt>
                                        </p:tgtEl>
                                      </p:cBhvr>
                                    </p:animEffect>
                                  </p:childTnLst>
                                  <p:subTnLst>
                                    <p:animClr clrSpc="rgb" dir="cw">
                                      <p:cBhvr override="childStyle">
                                        <p:cTn dur="1" fill="hold" display="0" masterRel="nextClick" afterEffect="1"/>
                                        <p:tgtEl>
                                          <p:spTgt spid="59395">
                                            <p:txEl>
                                              <p:pRg st="1" end="1"/>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76200"/>
            <a:ext cx="7239000" cy="1524000"/>
          </a:xfrm>
        </p:spPr>
        <p:txBody>
          <a:bodyPr lIns="0" tIns="0" rIns="0" bIns="0" anchor="t"/>
          <a:lstStyle/>
          <a:p>
            <a:pPr algn="l" defTabSz="409575">
              <a:defRPr/>
            </a:pPr>
            <a:r>
              <a:rPr lang="en-US" sz="4400" u="sng" dirty="0"/>
              <a:t>What to expect in your Eagle Board of Review</a:t>
            </a:r>
          </a:p>
        </p:txBody>
      </p:sp>
      <p:sp>
        <p:nvSpPr>
          <p:cNvPr id="15363" name="Rectangle 3"/>
          <p:cNvSpPr>
            <a:spLocks noGrp="1" noChangeArrowheads="1"/>
          </p:cNvSpPr>
          <p:nvPr>
            <p:ph type="body" idx="1"/>
          </p:nvPr>
        </p:nvSpPr>
        <p:spPr>
          <a:xfrm>
            <a:off x="152400" y="1981200"/>
            <a:ext cx="8839200" cy="4648200"/>
          </a:xfrm>
          <a:noFill/>
        </p:spPr>
        <p:txBody>
          <a:bodyPr lIns="0" tIns="0" rIns="0" bIns="0"/>
          <a:lstStyle/>
          <a:p>
            <a:pPr marL="187325" indent="-187325" defTabSz="409575">
              <a:spcBef>
                <a:spcPct val="10000"/>
              </a:spcBef>
              <a:spcAft>
                <a:spcPct val="25000"/>
              </a:spcAft>
              <a:buClr>
                <a:schemeClr val="accent2"/>
              </a:buClr>
              <a:buSzPct val="70000"/>
              <a:buFont typeface="Wingdings" pitchFamily="2" charset="2"/>
              <a:buBlip>
                <a:blip r:embed="rId3"/>
              </a:buBlip>
            </a:pPr>
            <a:r>
              <a:rPr lang="en-US" sz="1600" b="1" dirty="0">
                <a:solidFill>
                  <a:srgbClr val="000000"/>
                </a:solidFill>
                <a:latin typeface="Tahoma" pitchFamily="34" charset="0"/>
              </a:rPr>
              <a:t>Once your application is reviewed by council your Eagle Board will be scheduled.  </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600" b="1" dirty="0">
                <a:solidFill>
                  <a:srgbClr val="000000"/>
                </a:solidFill>
                <a:latin typeface="Tahoma" pitchFamily="34" charset="0"/>
              </a:rPr>
              <a:t>The Board will last approximately 45 minutes to 1 hour.  This will be an in-person board.  Zoom is optional but not recommended unless the Scout cannot attend at the designated location.</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600" b="1" dirty="0">
                <a:solidFill>
                  <a:srgbClr val="000000"/>
                </a:solidFill>
                <a:latin typeface="Tahoma" pitchFamily="34" charset="0"/>
              </a:rPr>
              <a:t>The board will consists of approximately 3 - 4 adult Scouters from Iron Hill district, but not from your unit, a member of your troop committee.  Your Scoutmaster will also be in attendance, he/she is there to only act as your advocate and for support, but will not be able to ask you any questions.  No other individuals will be allowed to attend the board session until a decision on your application is made.</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600" b="1" dirty="0">
                <a:solidFill>
                  <a:srgbClr val="000000"/>
                </a:solidFill>
                <a:latin typeface="Tahoma" pitchFamily="34" charset="0"/>
              </a:rPr>
              <a:t>During your board you will be ask a number of questions of which there is no right or wrong answer.  Some will be questions of your Scouting history, some will be about your thoughts of the Scouting program,  The Scout Law, Scout Oath, etc., and there will be questions about your project.  </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1600" b="1" dirty="0">
                <a:solidFill>
                  <a:srgbClr val="000000"/>
                </a:solidFill>
                <a:latin typeface="Tahoma" pitchFamily="34" charset="0"/>
              </a:rPr>
              <a:t>Following the question and answer period the board will meet without you or your Scoutmaster and will decide if you passed your board.  The decision must be unanimous. </a:t>
            </a:r>
          </a:p>
          <a:p>
            <a:pPr marL="0" indent="0" defTabSz="409575">
              <a:spcBef>
                <a:spcPct val="10000"/>
              </a:spcBef>
              <a:spcAft>
                <a:spcPct val="25000"/>
              </a:spcAft>
              <a:buClr>
                <a:schemeClr val="accent2"/>
              </a:buClr>
              <a:buSzPct val="70000"/>
              <a:buNone/>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2786144544"/>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76200"/>
            <a:ext cx="7239000" cy="1524000"/>
          </a:xfrm>
        </p:spPr>
        <p:txBody>
          <a:bodyPr lIns="0" tIns="0" rIns="0" bIns="0" anchor="t"/>
          <a:lstStyle/>
          <a:p>
            <a:pPr algn="l" defTabSz="409575">
              <a:defRPr/>
            </a:pPr>
            <a:r>
              <a:rPr lang="en-US" sz="4400" u="sng" dirty="0"/>
              <a:t>Examples of Board Questions</a:t>
            </a:r>
          </a:p>
        </p:txBody>
      </p:sp>
      <p:sp>
        <p:nvSpPr>
          <p:cNvPr id="15363" name="Rectangle 3"/>
          <p:cNvSpPr>
            <a:spLocks noGrp="1" noChangeArrowheads="1"/>
          </p:cNvSpPr>
          <p:nvPr>
            <p:ph type="body" idx="1"/>
          </p:nvPr>
        </p:nvSpPr>
        <p:spPr>
          <a:xfrm>
            <a:off x="152400" y="1981200"/>
            <a:ext cx="8839200" cy="4648200"/>
          </a:xfrm>
          <a:noFill/>
        </p:spPr>
        <p:txBody>
          <a:bodyPr lIns="0" tIns="0" rIns="0" bIns="0"/>
          <a:lstStyle/>
          <a:p>
            <a:pPr marL="187325" indent="-187325" defTabSz="409575">
              <a:spcBef>
                <a:spcPct val="10000"/>
              </a:spcBef>
              <a:spcAft>
                <a:spcPct val="25000"/>
              </a:spcAft>
              <a:buClr>
                <a:schemeClr val="accent2"/>
              </a:buClr>
              <a:buSzPct val="70000"/>
              <a:buFont typeface="Wingdings" pitchFamily="2" charset="2"/>
              <a:buBlip>
                <a:blip r:embed="rId3"/>
              </a:buBlip>
            </a:pPr>
            <a:r>
              <a:rPr lang="en-US" sz="2000" b="1" dirty="0">
                <a:solidFill>
                  <a:srgbClr val="000000"/>
                </a:solidFill>
                <a:latin typeface="Tahoma" pitchFamily="34" charset="0"/>
              </a:rPr>
              <a:t>There are no right or wrong answers, but simple yes and no answers are rarely sufficient.</a:t>
            </a:r>
          </a:p>
          <a:p>
            <a:pPr marL="187325" indent="-187325" defTabSz="409575">
              <a:spcBef>
                <a:spcPct val="10000"/>
              </a:spcBef>
              <a:spcAft>
                <a:spcPct val="25000"/>
              </a:spcAft>
              <a:buClr>
                <a:schemeClr val="accent2"/>
              </a:buClr>
              <a:buSzPct val="70000"/>
            </a:pPr>
            <a:r>
              <a:rPr lang="en-US" sz="2000" b="1" dirty="0">
                <a:solidFill>
                  <a:srgbClr val="000000"/>
                </a:solidFill>
                <a:latin typeface="Tahoma" pitchFamily="34" charset="0"/>
              </a:rPr>
              <a:t>Tell us what merit badge you learned the most?</a:t>
            </a:r>
          </a:p>
          <a:p>
            <a:pPr marL="187325" indent="-187325" defTabSz="409575">
              <a:spcBef>
                <a:spcPct val="10000"/>
              </a:spcBef>
              <a:spcAft>
                <a:spcPct val="25000"/>
              </a:spcAft>
              <a:buClr>
                <a:schemeClr val="accent2"/>
              </a:buClr>
              <a:buSzPct val="70000"/>
            </a:pPr>
            <a:r>
              <a:rPr lang="en-US" sz="2000" b="1" dirty="0">
                <a:solidFill>
                  <a:srgbClr val="000000"/>
                </a:solidFill>
                <a:latin typeface="Tahoma" pitchFamily="34" charset="0"/>
              </a:rPr>
              <a:t>What was your favorite experience in your Troop?</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2000" b="1" dirty="0">
                <a:solidFill>
                  <a:srgbClr val="000000"/>
                </a:solidFill>
                <a:latin typeface="Tahoma" pitchFamily="34" charset="0"/>
              </a:rPr>
              <a:t>What is your style of leadership?</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2000" b="1" dirty="0">
                <a:solidFill>
                  <a:srgbClr val="000000"/>
                </a:solidFill>
                <a:latin typeface="Tahoma" pitchFamily="34" charset="0"/>
              </a:rPr>
              <a:t>What is your favorite meal to cook on a campout, and why?</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2000" b="1" dirty="0">
                <a:solidFill>
                  <a:srgbClr val="000000"/>
                </a:solidFill>
                <a:latin typeface="Tahoma" pitchFamily="34" charset="0"/>
              </a:rPr>
              <a:t>What would you change about the Scouting program if you could?</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2000" b="1" dirty="0">
                <a:solidFill>
                  <a:srgbClr val="000000"/>
                </a:solidFill>
                <a:latin typeface="Tahoma" pitchFamily="34" charset="0"/>
              </a:rPr>
              <a:t>How do you deal with leading Scouts that are older than you, younger than you?</a:t>
            </a:r>
          </a:p>
          <a:p>
            <a:pPr marL="187325" indent="-187325" defTabSz="409575">
              <a:spcBef>
                <a:spcPct val="10000"/>
              </a:spcBef>
              <a:spcAft>
                <a:spcPct val="25000"/>
              </a:spcAft>
              <a:buClr>
                <a:schemeClr val="accent2"/>
              </a:buClr>
              <a:buSzPct val="70000"/>
              <a:buFont typeface="Wingdings" pitchFamily="2" charset="2"/>
              <a:buBlip>
                <a:blip r:embed="rId3"/>
              </a:buBlip>
            </a:pPr>
            <a:r>
              <a:rPr lang="en-US" sz="2000" b="1" dirty="0">
                <a:solidFill>
                  <a:srgbClr val="000000"/>
                </a:solidFill>
                <a:latin typeface="Tahoma" pitchFamily="34" charset="0"/>
              </a:rPr>
              <a:t>What does ”Duty to God” mean to you? </a:t>
            </a:r>
          </a:p>
          <a:p>
            <a:pPr marL="546100" lvl="1" indent="-187325" defTabSz="409575">
              <a:spcBef>
                <a:spcPct val="10000"/>
              </a:spcBef>
              <a:spcAft>
                <a:spcPct val="25000"/>
              </a:spcAft>
              <a:buClr>
                <a:schemeClr val="accent2"/>
              </a:buClr>
              <a:buSzPct val="70000"/>
              <a:buFont typeface="Wingdings" pitchFamily="2" charset="2"/>
              <a:buBlip>
                <a:blip r:embed="rId3"/>
              </a:buBlip>
            </a:pPr>
            <a:r>
              <a:rPr lang="en-US" sz="1600" b="1" dirty="0">
                <a:solidFill>
                  <a:srgbClr val="000000"/>
                </a:solidFill>
                <a:latin typeface="Tahoma" pitchFamily="34" charset="0"/>
              </a:rPr>
              <a:t>(hint - it does not mean you go to church every week, nor does just saying living the Scout oath and Law count as </a:t>
            </a:r>
            <a:r>
              <a:rPr lang="en-US" sz="1600" b="1">
                <a:solidFill>
                  <a:srgbClr val="000000"/>
                </a:solidFill>
                <a:latin typeface="Tahoma" pitchFamily="34" charset="0"/>
              </a:rPr>
              <a:t>a sufficient </a:t>
            </a:r>
            <a:r>
              <a:rPr lang="en-US" sz="1600" b="1" dirty="0">
                <a:solidFill>
                  <a:srgbClr val="000000"/>
                </a:solidFill>
                <a:latin typeface="Tahoma" pitchFamily="34" charset="0"/>
              </a:rPr>
              <a:t>answer)</a:t>
            </a:r>
          </a:p>
          <a:p>
            <a:pPr marL="187325" indent="-187325" defTabSz="409575">
              <a:spcBef>
                <a:spcPct val="10000"/>
              </a:spcBef>
              <a:spcAft>
                <a:spcPct val="25000"/>
              </a:spcAft>
              <a:buClr>
                <a:schemeClr val="accent2"/>
              </a:buClr>
              <a:buSzPct val="70000"/>
              <a:buFont typeface="Wingdings" pitchFamily="2" charset="2"/>
              <a:buBlip>
                <a:blip r:embed="rId3"/>
              </a:buBlip>
            </a:pPr>
            <a:endParaRPr lang="en-US" sz="2400" b="1" dirty="0">
              <a:solidFill>
                <a:srgbClr val="000000"/>
              </a:solidFill>
              <a:latin typeface="Tahoma" pitchFamily="34" charset="0"/>
            </a:endParaRPr>
          </a:p>
          <a:p>
            <a:pPr marL="0" indent="0" defTabSz="409575">
              <a:spcBef>
                <a:spcPct val="10000"/>
              </a:spcBef>
              <a:spcAft>
                <a:spcPct val="25000"/>
              </a:spcAft>
              <a:buClr>
                <a:schemeClr val="accent2"/>
              </a:buClr>
              <a:buSzPct val="70000"/>
              <a:buNone/>
            </a:pP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827745492"/>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500"/>
                                        <p:tgtEl>
                                          <p:spTgt spid="15363">
                                            <p:txEl>
                                              <p:pRg st="5" end="5"/>
                                            </p:txEl>
                                          </p:spTgt>
                                        </p:tgtEl>
                                      </p:cBhvr>
                                    </p:animEffect>
                                  </p:childTnLst>
                                  <p:subTnLst>
                                    <p:animClr clrSpc="rgb" dir="cw">
                                      <p:cBhvr override="childStyle">
                                        <p:cTn dur="1" fill="hold" display="0" masterRel="nextClick" afterEffect="1"/>
                                        <p:tgtEl>
                                          <p:spTgt spid="15363">
                                            <p:txEl>
                                              <p:pRg st="5" end="5"/>
                                            </p:txEl>
                                          </p:spTgt>
                                        </p:tgtEl>
                                        <p:attrNameLst>
                                          <p:attrName>ppt_c</p:attrName>
                                        </p:attrNameLst>
                                      </p:cBhvr>
                                      <p:to>
                                        <a:srgbClr val="5F5F5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500"/>
                                        <p:tgtEl>
                                          <p:spTgt spid="15363">
                                            <p:txEl>
                                              <p:pRg st="6" end="6"/>
                                            </p:txEl>
                                          </p:spTgt>
                                        </p:tgtEl>
                                      </p:cBhvr>
                                    </p:animEffect>
                                  </p:childTnLst>
                                  <p:subTnLst>
                                    <p:animClr clrSpc="rgb" dir="cw">
                                      <p:cBhvr override="childStyle">
                                        <p:cTn dur="1" fill="hold" display="0" masterRel="nextClick" afterEffect="1"/>
                                        <p:tgtEl>
                                          <p:spTgt spid="15363">
                                            <p:txEl>
                                              <p:pRg st="6" end="6"/>
                                            </p:txEl>
                                          </p:spTgt>
                                        </p:tgtEl>
                                        <p:attrNameLst>
                                          <p:attrName>ppt_c</p:attrName>
                                        </p:attrNameLst>
                                      </p:cBhvr>
                                      <p:to>
                                        <a:srgbClr val="5F5F5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fade">
                                      <p:cBhvr>
                                        <p:cTn id="42" dur="500"/>
                                        <p:tgtEl>
                                          <p:spTgt spid="15363">
                                            <p:txEl>
                                              <p:pRg st="7" end="7"/>
                                            </p:txEl>
                                          </p:spTgt>
                                        </p:tgtEl>
                                      </p:cBhvr>
                                    </p:animEffect>
                                  </p:childTnLst>
                                  <p:subTnLst>
                                    <p:animClr clrSpc="rgb" dir="cw">
                                      <p:cBhvr override="childStyle">
                                        <p:cTn dur="1" fill="hold" display="0" masterRel="nextClick" afterEffect="1"/>
                                        <p:tgtEl>
                                          <p:spTgt spid="15363">
                                            <p:txEl>
                                              <p:pRg st="7" end="7"/>
                                            </p:txEl>
                                          </p:spTgt>
                                        </p:tgtEl>
                                        <p:attrNameLst>
                                          <p:attrName>ppt_c</p:attrName>
                                        </p:attrNameLst>
                                      </p:cBhvr>
                                      <p:to>
                                        <a:srgbClr val="5F5F5F"/>
                                      </p:to>
                                    </p:animClr>
                                  </p:subTnLst>
                                </p:cTn>
                              </p:par>
                              <p:par>
                                <p:cTn id="43" presetID="10" presetClass="entr" presetSubtype="0" fill="hold" grpId="0" nodeType="withEffect">
                                  <p:stCondLst>
                                    <p:cond delay="0"/>
                                  </p:stCondLst>
                                  <p:childTnLst>
                                    <p:set>
                                      <p:cBhvr>
                                        <p:cTn id="44" dur="1" fill="hold">
                                          <p:stCondLst>
                                            <p:cond delay="0"/>
                                          </p:stCondLst>
                                        </p:cTn>
                                        <p:tgtEl>
                                          <p:spTgt spid="15363">
                                            <p:txEl>
                                              <p:pRg st="8" end="8"/>
                                            </p:txEl>
                                          </p:spTgt>
                                        </p:tgtEl>
                                        <p:attrNameLst>
                                          <p:attrName>style.visibility</p:attrName>
                                        </p:attrNameLst>
                                      </p:cBhvr>
                                      <p:to>
                                        <p:strVal val="visible"/>
                                      </p:to>
                                    </p:set>
                                    <p:animEffect transition="in" filter="fade">
                                      <p:cBhvr>
                                        <p:cTn id="45" dur="500"/>
                                        <p:tgtEl>
                                          <p:spTgt spid="15363">
                                            <p:txEl>
                                              <p:pRg st="8" end="8"/>
                                            </p:txEl>
                                          </p:spTgt>
                                        </p:tgtEl>
                                      </p:cBhvr>
                                    </p:animEffect>
                                  </p:childTnLst>
                                  <p:subTnLst>
                                    <p:animClr clrSpc="rgb" dir="cw">
                                      <p:cBhvr override="childStyle">
                                        <p:cTn dur="1" fill="hold" display="0" masterRel="nextClick" afterEffect="1"/>
                                        <p:tgtEl>
                                          <p:spTgt spid="15363">
                                            <p:txEl>
                                              <p:pRg st="8" end="8"/>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57400" y="533400"/>
            <a:ext cx="7086600" cy="838200"/>
          </a:xfrm>
        </p:spPr>
        <p:txBody>
          <a:bodyPr lIns="0" tIns="0" rIns="0" bIns="0" anchor="t"/>
          <a:lstStyle/>
          <a:p>
            <a:pPr algn="l" defTabSz="409575">
              <a:defRPr/>
            </a:pPr>
            <a:r>
              <a:rPr lang="en-US" sz="4400" u="sng" dirty="0"/>
              <a:t>Eagle Rank Resources</a:t>
            </a:r>
            <a:br>
              <a:rPr lang="en-US" sz="4400" u="sng" dirty="0"/>
            </a:br>
            <a:r>
              <a:rPr lang="en-US" sz="2000" i="1" u="sng" dirty="0">
                <a:solidFill>
                  <a:srgbClr val="FF0000"/>
                </a:solidFill>
              </a:rPr>
              <a:t>Website URL – Subject to Change</a:t>
            </a:r>
          </a:p>
        </p:txBody>
      </p:sp>
      <p:sp>
        <p:nvSpPr>
          <p:cNvPr id="15363" name="Rectangle 3"/>
          <p:cNvSpPr>
            <a:spLocks noGrp="1" noChangeArrowheads="1"/>
          </p:cNvSpPr>
          <p:nvPr>
            <p:ph type="body" idx="1"/>
          </p:nvPr>
        </p:nvSpPr>
        <p:spPr>
          <a:xfrm>
            <a:off x="304800" y="2209800"/>
            <a:ext cx="8458200" cy="3733800"/>
          </a:xfrm>
          <a:noFill/>
        </p:spPr>
        <p:txBody>
          <a:bodyPr lIns="0" tIns="0" rIns="0" bIns="0"/>
          <a:lstStyle/>
          <a:p>
            <a:pPr marL="187325" indent="-187325" defTabSz="409575">
              <a:spcBef>
                <a:spcPct val="10000"/>
              </a:spcBef>
              <a:spcAft>
                <a:spcPct val="25000"/>
              </a:spcAft>
              <a:buClr>
                <a:schemeClr val="accent2"/>
              </a:buClr>
              <a:buSzPct val="150000"/>
            </a:pPr>
            <a:r>
              <a:rPr lang="en-US" sz="1800" b="1" dirty="0">
                <a:solidFill>
                  <a:srgbClr val="000000"/>
                </a:solidFill>
                <a:latin typeface="Tahoma" pitchFamily="34" charset="0"/>
              </a:rPr>
              <a:t>Eagle Scout Service Project Workbook and Procedures. </a:t>
            </a:r>
            <a:r>
              <a:rPr lang="en-US" sz="1800" b="1" i="1" u="sng" dirty="0">
                <a:solidFill>
                  <a:schemeClr val="accent2">
                    <a:lumMod val="75000"/>
                  </a:schemeClr>
                </a:solidFill>
                <a:latin typeface="Tahoma" pitchFamily="34" charset="0"/>
              </a:rPr>
              <a:t>NEW for 2023</a:t>
            </a:r>
          </a:p>
          <a:p>
            <a:pPr marL="0" indent="0" defTabSz="409575">
              <a:spcBef>
                <a:spcPct val="10000"/>
              </a:spcBef>
              <a:spcAft>
                <a:spcPct val="25000"/>
              </a:spcAft>
              <a:buClr>
                <a:schemeClr val="accent2"/>
              </a:buClr>
              <a:buSzPct val="150000"/>
              <a:buNone/>
            </a:pPr>
            <a:r>
              <a:rPr lang="en-US" sz="1800" b="1" dirty="0">
                <a:solidFill>
                  <a:srgbClr val="000000"/>
                </a:solidFill>
                <a:latin typeface="Tahoma" pitchFamily="34" charset="0"/>
                <a:hlinkClick r:id="rId3"/>
              </a:rPr>
              <a:t>http://www.scouting.org/scoutsource/BoyScouts/AdvancementandAwards/EagleWorkbookProcedures.aspx</a:t>
            </a:r>
            <a:endParaRPr lang="en-US" sz="1800" b="1" dirty="0">
              <a:solidFill>
                <a:srgbClr val="000000"/>
              </a:solidFill>
              <a:latin typeface="Tahoma" pitchFamily="34" charset="0"/>
            </a:endParaRPr>
          </a:p>
          <a:p>
            <a:pPr marL="187325" indent="-187325" defTabSz="409575">
              <a:spcBef>
                <a:spcPct val="10000"/>
              </a:spcBef>
              <a:spcAft>
                <a:spcPct val="25000"/>
              </a:spcAft>
              <a:buClr>
                <a:schemeClr val="accent2"/>
              </a:buClr>
              <a:buSzPct val="150000"/>
            </a:pPr>
            <a:r>
              <a:rPr lang="en-US" sz="1800" b="1" dirty="0">
                <a:solidFill>
                  <a:srgbClr val="000000"/>
                </a:solidFill>
                <a:latin typeface="Tahoma" pitchFamily="34" charset="0"/>
              </a:rPr>
              <a:t>Eagle Application (PDF).  (2022 rev.)</a:t>
            </a:r>
            <a:br>
              <a:rPr lang="en-US" sz="1800" b="1" dirty="0">
                <a:solidFill>
                  <a:srgbClr val="000000"/>
                </a:solidFill>
                <a:latin typeface="Tahoma" pitchFamily="34" charset="0"/>
              </a:rPr>
            </a:br>
            <a:r>
              <a:rPr lang="en-US" sz="1800" b="1" dirty="0">
                <a:solidFill>
                  <a:srgbClr val="000000"/>
                </a:solidFill>
                <a:latin typeface="Tahoma" pitchFamily="34" charset="0"/>
                <a:hlinkClick r:id="rId4"/>
              </a:rPr>
              <a:t>http://www.scouting.org/filestore/pdf/512-728_WB_fillable.pdf</a:t>
            </a:r>
            <a:endParaRPr lang="en-US" sz="1800" b="1" dirty="0">
              <a:solidFill>
                <a:srgbClr val="000000"/>
              </a:solidFill>
              <a:latin typeface="Tahoma" pitchFamily="34" charset="0"/>
            </a:endParaRPr>
          </a:p>
          <a:p>
            <a:pPr marL="187325" indent="-187325" defTabSz="409575">
              <a:spcBef>
                <a:spcPct val="10000"/>
              </a:spcBef>
              <a:spcAft>
                <a:spcPct val="25000"/>
              </a:spcAft>
              <a:buClr>
                <a:schemeClr val="accent2"/>
              </a:buClr>
              <a:buSzPct val="150000"/>
            </a:pPr>
            <a:r>
              <a:rPr lang="en-US" sz="1800" b="1" dirty="0">
                <a:solidFill>
                  <a:srgbClr val="000000"/>
                </a:solidFill>
                <a:latin typeface="Tahoma" pitchFamily="34" charset="0"/>
              </a:rPr>
              <a:t>Guide to Safe Scouting. </a:t>
            </a:r>
            <a:r>
              <a:rPr lang="en-US" sz="1800" b="1" dirty="0">
                <a:solidFill>
                  <a:srgbClr val="000000"/>
                </a:solidFill>
                <a:latin typeface="Tahoma" pitchFamily="34" charset="0"/>
                <a:hlinkClick r:id="rId5"/>
              </a:rPr>
              <a:t>http://www.scouting.org/scoutsource/HealthandSafety/GSS.aspx</a:t>
            </a:r>
            <a:endParaRPr lang="en-US" sz="1800" b="1" dirty="0">
              <a:solidFill>
                <a:srgbClr val="000000"/>
              </a:solidFill>
              <a:latin typeface="Tahoma" pitchFamily="34" charset="0"/>
            </a:endParaRPr>
          </a:p>
          <a:p>
            <a:pPr marL="187325" indent="-187325" defTabSz="409575">
              <a:spcBef>
                <a:spcPct val="10000"/>
              </a:spcBef>
              <a:spcAft>
                <a:spcPct val="25000"/>
              </a:spcAft>
              <a:buClr>
                <a:schemeClr val="accent2"/>
              </a:buClr>
              <a:buSzPct val="150000"/>
            </a:pPr>
            <a:r>
              <a:rPr lang="en-US" sz="1800" b="1" dirty="0">
                <a:solidFill>
                  <a:srgbClr val="000000"/>
                </a:solidFill>
                <a:latin typeface="Tahoma" pitchFamily="34" charset="0"/>
              </a:rPr>
              <a:t>Guide to Advancement. </a:t>
            </a:r>
            <a:r>
              <a:rPr lang="en-US" sz="1800" b="1" i="1" dirty="0">
                <a:solidFill>
                  <a:schemeClr val="accent6">
                    <a:lumMod val="75000"/>
                  </a:schemeClr>
                </a:solidFill>
                <a:latin typeface="Tahoma" pitchFamily="34" charset="0"/>
              </a:rPr>
              <a:t>New for 2021 </a:t>
            </a:r>
            <a:r>
              <a:rPr lang="en-US" sz="1800" b="1" dirty="0">
                <a:solidFill>
                  <a:srgbClr val="000000"/>
                </a:solidFill>
                <a:latin typeface="Tahoma" pitchFamily="34" charset="0"/>
                <a:hlinkClick r:id="rId6"/>
              </a:rPr>
              <a:t>http://www.scouting.org/scoutsource/GuideToAdvancement.aspx</a:t>
            </a:r>
            <a:endParaRPr lang="en-US" sz="1800" b="1" dirty="0">
              <a:solidFill>
                <a:srgbClr val="000000"/>
              </a:solidFill>
              <a:latin typeface="Tahoma" pitchFamily="34" charset="0"/>
            </a:endParaRPr>
          </a:p>
          <a:p>
            <a:pPr marL="187325" indent="-187325" defTabSz="409575">
              <a:spcBef>
                <a:spcPct val="10000"/>
              </a:spcBef>
              <a:spcAft>
                <a:spcPct val="25000"/>
              </a:spcAft>
              <a:buClr>
                <a:schemeClr val="accent2"/>
              </a:buClr>
              <a:buSzPct val="150000"/>
            </a:pPr>
            <a:r>
              <a:rPr lang="en-US" sz="1800" b="1" dirty="0">
                <a:solidFill>
                  <a:srgbClr val="000000"/>
                </a:solidFill>
                <a:latin typeface="Tahoma" pitchFamily="34" charset="0"/>
              </a:rPr>
              <a:t>Age Guidelines for Tool Use and Work at Elevations or Excavations.</a:t>
            </a:r>
          </a:p>
          <a:p>
            <a:pPr marL="0" indent="0" defTabSz="409575">
              <a:spcBef>
                <a:spcPct val="10000"/>
              </a:spcBef>
              <a:spcAft>
                <a:spcPct val="25000"/>
              </a:spcAft>
              <a:buClr>
                <a:schemeClr val="accent2"/>
              </a:buClr>
              <a:buSzPct val="150000"/>
              <a:buNone/>
            </a:pPr>
            <a:r>
              <a:rPr lang="en-US" sz="1800" b="1" dirty="0">
                <a:solidFill>
                  <a:srgbClr val="000000"/>
                </a:solidFill>
                <a:latin typeface="Tahoma" pitchFamily="34" charset="0"/>
                <a:hlinkClick r:id="rId7"/>
              </a:rPr>
              <a:t>   http://www.scouting.org/filestore/healthsafety/pdf/680-028.pdf</a:t>
            </a:r>
            <a:endParaRPr lang="en-US" sz="1800" b="1" dirty="0">
              <a:solidFill>
                <a:srgbClr val="000000"/>
              </a:solidFill>
              <a:latin typeface="Tahoma" pitchFamily="34" charset="0"/>
            </a:endParaRPr>
          </a:p>
        </p:txBody>
      </p:sp>
    </p:spTree>
    <p:extLst>
      <p:ext uri="{BB962C8B-B14F-4D97-AF65-F5344CB8AC3E}">
        <p14:creationId xmlns:p14="http://schemas.microsoft.com/office/powerpoint/2010/main" val="549403358"/>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500"/>
                                        <p:tgtEl>
                                          <p:spTgt spid="15363">
                                            <p:txEl>
                                              <p:pRg st="5" end="5"/>
                                            </p:txEl>
                                          </p:spTgt>
                                        </p:tgtEl>
                                      </p:cBhvr>
                                    </p:animEffect>
                                  </p:childTnLst>
                                  <p:subTnLst>
                                    <p:animClr clrSpc="rgb" dir="cw">
                                      <p:cBhvr override="childStyle">
                                        <p:cTn dur="1" fill="hold" display="0" masterRel="nextClick" afterEffect="1"/>
                                        <p:tgtEl>
                                          <p:spTgt spid="15363">
                                            <p:txEl>
                                              <p:pRg st="5" end="5"/>
                                            </p:txEl>
                                          </p:spTgt>
                                        </p:tgtEl>
                                        <p:attrNameLst>
                                          <p:attrName>ppt_c</p:attrName>
                                        </p:attrNameLst>
                                      </p:cBhvr>
                                      <p:to>
                                        <a:srgbClr val="5F5F5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215900"/>
            <a:ext cx="6019800" cy="1524000"/>
          </a:xfrm>
        </p:spPr>
        <p:txBody>
          <a:bodyPr lIns="0" tIns="0" rIns="0" bIns="0" anchor="t"/>
          <a:lstStyle/>
          <a:p>
            <a:pPr algn="l" defTabSz="409575">
              <a:defRPr/>
            </a:pPr>
            <a:r>
              <a:rPr lang="en-US" sz="4400" u="sng" dirty="0"/>
              <a:t>Extension Requests</a:t>
            </a:r>
          </a:p>
        </p:txBody>
      </p:sp>
      <p:sp>
        <p:nvSpPr>
          <p:cNvPr id="15363" name="Rectangle 3"/>
          <p:cNvSpPr>
            <a:spLocks noGrp="1" noChangeArrowheads="1"/>
          </p:cNvSpPr>
          <p:nvPr>
            <p:ph type="body" idx="1"/>
          </p:nvPr>
        </p:nvSpPr>
        <p:spPr>
          <a:xfrm>
            <a:off x="76200" y="1752600"/>
            <a:ext cx="8991600" cy="4953000"/>
          </a:xfrm>
          <a:noFill/>
        </p:spPr>
        <p:txBody>
          <a:bodyPr lIns="0" tIns="0" rIns="0" bIns="0"/>
          <a:lstStyle/>
          <a:p>
            <a:r>
              <a:rPr lang="en-US" sz="1800" dirty="0">
                <a:latin typeface="Tahoma" panose="020B0604030504040204" pitchFamily="34" charset="0"/>
                <a:ea typeface="Tahoma" panose="020B0604030504040204" pitchFamily="34" charset="0"/>
                <a:cs typeface="Tahoma" panose="020B0604030504040204" pitchFamily="34" charset="0"/>
              </a:rPr>
              <a:t>If a Scout foresees that due to no fault or choice of his or her own, it will be impossible to complete the Eagle Scout rank requirements before age 18 may apply to the local council for a limited time extension. These should be granted only when necessary and are reserved only for work on Eagle. In most cases, unless the National Council has issued other direction, a request must meet the three tests listed below to be approved. </a:t>
            </a:r>
          </a:p>
          <a:p>
            <a:pPr lvl="1"/>
            <a:r>
              <a:rPr lang="en-US" sz="1600" b="1" dirty="0">
                <a:latin typeface="Tahoma" panose="020B0604030504040204" pitchFamily="34" charset="0"/>
                <a:ea typeface="Tahoma" panose="020B0604030504040204" pitchFamily="34" charset="0"/>
                <a:cs typeface="Tahoma" panose="020B0604030504040204" pitchFamily="34" charset="0"/>
              </a:rPr>
              <a:t>Test #1: </a:t>
            </a:r>
            <a:r>
              <a:rPr lang="en-US" sz="1600" dirty="0">
                <a:latin typeface="Tahoma" panose="020B0604030504040204" pitchFamily="34" charset="0"/>
                <a:ea typeface="Tahoma" panose="020B0604030504040204" pitchFamily="34" charset="0"/>
                <a:cs typeface="Tahoma" panose="020B0604030504040204" pitchFamily="34" charset="0"/>
              </a:rPr>
              <a:t>The member joined or rejoined (or became active again after a period of inactivity, or became refocused on advancement after a period of inattention) in time to complete all requirements before turning 18. </a:t>
            </a:r>
          </a:p>
          <a:p>
            <a:pPr lvl="1"/>
            <a:r>
              <a:rPr lang="en-US" sz="1600" b="1" dirty="0">
                <a:latin typeface="Tahoma" panose="020B0604030504040204" pitchFamily="34" charset="0"/>
                <a:ea typeface="Tahoma" panose="020B0604030504040204" pitchFamily="34" charset="0"/>
                <a:cs typeface="Tahoma" panose="020B0604030504040204" pitchFamily="34" charset="0"/>
              </a:rPr>
              <a:t>Test #2:  </a:t>
            </a:r>
            <a:r>
              <a:rPr lang="en-US" sz="1600" dirty="0">
                <a:latin typeface="Tahoma" panose="020B0604030504040204" pitchFamily="34" charset="0"/>
                <a:ea typeface="Tahoma" panose="020B0604030504040204" pitchFamily="34" charset="0"/>
                <a:cs typeface="Tahoma" panose="020B0604030504040204" pitchFamily="34" charset="0"/>
              </a:rPr>
              <a:t>Through no fault or choice of the Scout, an unforeseen circumstance or life changing event with severe consequences has come to exist that now precludes completion of the requirements before the deadline. </a:t>
            </a:r>
          </a:p>
          <a:p>
            <a:pPr lvl="1"/>
            <a:r>
              <a:rPr lang="en-US" sz="1600" b="1" dirty="0">
                <a:latin typeface="Tahoma" panose="020B0604030504040204" pitchFamily="34" charset="0"/>
                <a:ea typeface="Tahoma" panose="020B0604030504040204" pitchFamily="34" charset="0"/>
                <a:cs typeface="Tahoma" panose="020B0604030504040204" pitchFamily="34" charset="0"/>
              </a:rPr>
              <a:t>Test #3:  </a:t>
            </a:r>
            <a:r>
              <a:rPr lang="en-US" sz="1600" dirty="0">
                <a:latin typeface="Tahoma" panose="020B0604030504040204" pitchFamily="34" charset="0"/>
                <a:ea typeface="Tahoma" panose="020B0604030504040204" pitchFamily="34" charset="0"/>
                <a:cs typeface="Tahoma" panose="020B0604030504040204" pitchFamily="34" charset="0"/>
              </a:rPr>
              <a:t>The circumstance is beyond the control of the Scout, could not have been anticipated or planned for, and was not or cannot be resolved in time to complete the requirements. </a:t>
            </a:r>
          </a:p>
          <a:p>
            <a:r>
              <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rPr>
              <a:t>Extensions are never guaranteed!  Extensions are only approved in emergency circumstances as noted above.  DO NOT RELY on an EXTENSION!</a:t>
            </a:r>
          </a:p>
        </p:txBody>
      </p:sp>
    </p:spTree>
    <p:extLst>
      <p:ext uri="{BB962C8B-B14F-4D97-AF65-F5344CB8AC3E}">
        <p14:creationId xmlns:p14="http://schemas.microsoft.com/office/powerpoint/2010/main" val="3717108630"/>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subTnLst>
                                    <p:animClr clrSpc="rgb" dir="cw">
                                      <p:cBhvr override="childStyle">
                                        <p:cTn dur="1" fill="hold" display="0" masterRel="nextClick" afterEffect="1"/>
                                        <p:tgtEl>
                                          <p:spTgt spid="15363">
                                            <p:txEl>
                                              <p:pRg st="0" end="0"/>
                                            </p:txEl>
                                          </p:spTgt>
                                        </p:tgtEl>
                                        <p:attrNameLst>
                                          <p:attrName>ppt_c</p:attrName>
                                        </p:attrNameLst>
                                      </p:cBhvr>
                                      <p:to>
                                        <a:srgbClr val="5F5F5F"/>
                                      </p:to>
                                    </p:animClr>
                                  </p:sub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subTnLst>
                                    <p:animClr clrSpc="rgb" dir="cw">
                                      <p:cBhvr override="childStyle">
                                        <p:cTn dur="1" fill="hold" display="0" masterRel="nextClick" afterEffect="1"/>
                                        <p:tgtEl>
                                          <p:spTgt spid="15363">
                                            <p:txEl>
                                              <p:pRg st="1" end="1"/>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subTnLst>
                                    <p:animClr clrSpc="rgb" dir="cw">
                                      <p:cBhvr override="childStyle">
                                        <p:cTn dur="1" fill="hold" display="0" masterRel="nextClick" afterEffect="1"/>
                                        <p:tgtEl>
                                          <p:spTgt spid="15363">
                                            <p:txEl>
                                              <p:pRg st="2" end="2"/>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subTnLst>
                                    <p:animClr clrSpc="rgb" dir="cw">
                                      <p:cBhvr override="childStyle">
                                        <p:cTn dur="1" fill="hold" display="0" masterRel="nextClick" afterEffect="1"/>
                                        <p:tgtEl>
                                          <p:spTgt spid="15363">
                                            <p:txEl>
                                              <p:pRg st="3" end="3"/>
                                            </p:txEl>
                                          </p:spTgt>
                                        </p:tgtEl>
                                        <p:attrNameLst>
                                          <p:attrName>ppt_c</p:attrName>
                                        </p:attrNameLst>
                                      </p:cBhvr>
                                      <p:to>
                                        <a:srgbClr val="5F5F5F"/>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fade">
                                      <p:cBhvr>
                                        <p:cTn id="21" dur="500"/>
                                        <p:tgtEl>
                                          <p:spTgt spid="15363">
                                            <p:txEl>
                                              <p:pRg st="4" end="4"/>
                                            </p:txEl>
                                          </p:spTgt>
                                        </p:tgtEl>
                                      </p:cBhvr>
                                    </p:animEffect>
                                  </p:childTnLst>
                                  <p:subTnLst>
                                    <p:animClr clrSpc="rgb" dir="cw">
                                      <p:cBhvr override="childStyle">
                                        <p:cTn dur="1" fill="hold" display="0" masterRel="nextClick" afterEffect="1"/>
                                        <p:tgtEl>
                                          <p:spTgt spid="15363">
                                            <p:txEl>
                                              <p:pRg st="4" end="4"/>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1013" y="2895600"/>
            <a:ext cx="3786187" cy="2265363"/>
          </a:xfrm>
        </p:spPr>
        <p:txBody>
          <a:bodyPr lIns="0" tIns="0" rIns="0" bIns="0" anchor="t"/>
          <a:lstStyle/>
          <a:p>
            <a:pPr defTabSz="409575">
              <a:defRPr/>
            </a:pPr>
            <a:r>
              <a:rPr lang="en-US" sz="4400" u="sng"/>
              <a:t>Discussion</a:t>
            </a:r>
            <a:br>
              <a:rPr lang="en-US" sz="4400" u="sng"/>
            </a:br>
            <a:r>
              <a:rPr lang="en-US" sz="4400"/>
              <a:t>&amp;</a:t>
            </a:r>
            <a:br>
              <a:rPr lang="en-US" sz="4400"/>
            </a:br>
            <a:r>
              <a:rPr lang="en-US" sz="4400" u="sng"/>
              <a:t>Questions</a:t>
            </a:r>
          </a:p>
        </p:txBody>
      </p:sp>
      <p:pic>
        <p:nvPicPr>
          <p:cNvPr id="17411" name="Picture 4" descr="NESA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1624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389586"/>
            <a:ext cx="1524000" cy="194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4" name="Rectangle 2"/>
          <p:cNvSpPr>
            <a:spLocks noGrp="1" noChangeArrowheads="1"/>
          </p:cNvSpPr>
          <p:nvPr>
            <p:ph type="title"/>
          </p:nvPr>
        </p:nvSpPr>
        <p:spPr>
          <a:xfrm>
            <a:off x="1676400" y="292404"/>
            <a:ext cx="7467600" cy="1209675"/>
          </a:xfrm>
        </p:spPr>
        <p:txBody>
          <a:bodyPr/>
          <a:lstStyle/>
          <a:p>
            <a:pPr algn="l">
              <a:defRPr/>
            </a:pPr>
            <a:r>
              <a:rPr lang="en-US" dirty="0"/>
              <a:t> Req. 2.  Scout Spirit Cont. - References</a:t>
            </a:r>
          </a:p>
        </p:txBody>
      </p:sp>
      <p:sp>
        <p:nvSpPr>
          <p:cNvPr id="59395" name="Rectangle 3"/>
          <p:cNvSpPr>
            <a:spLocks noGrp="1" noChangeArrowheads="1"/>
          </p:cNvSpPr>
          <p:nvPr>
            <p:ph type="body" idx="1"/>
          </p:nvPr>
        </p:nvSpPr>
        <p:spPr>
          <a:xfrm>
            <a:off x="152400" y="1828800"/>
            <a:ext cx="7467600" cy="4343400"/>
          </a:xfrm>
        </p:spPr>
        <p:txBody>
          <a:bodyPr/>
          <a:lstStyle/>
          <a:p>
            <a:pPr marL="339725" indent="-339725">
              <a:lnSpc>
                <a:spcPct val="90000"/>
              </a:lnSpc>
              <a:spcAft>
                <a:spcPct val="50000"/>
              </a:spcAft>
            </a:pPr>
            <a:r>
              <a:rPr lang="en-US" sz="2200" b="1" dirty="0">
                <a:latin typeface="Tahoma" pitchFamily="34" charset="0"/>
              </a:rPr>
              <a:t>The Board of Review requests reference letters to be provided by the unit leader </a:t>
            </a:r>
            <a:r>
              <a:rPr lang="en-US" sz="2200" b="1" u="sng" dirty="0">
                <a:latin typeface="Tahoma" pitchFamily="34" charset="0"/>
              </a:rPr>
              <a:t>with the Eagle Application</a:t>
            </a:r>
            <a:r>
              <a:rPr lang="en-US" sz="2200" b="1" dirty="0">
                <a:latin typeface="Tahoma" pitchFamily="34" charset="0"/>
              </a:rPr>
              <a:t>. </a:t>
            </a:r>
          </a:p>
          <a:p>
            <a:pPr marL="339725" indent="-339725">
              <a:lnSpc>
                <a:spcPct val="90000"/>
              </a:lnSpc>
              <a:spcAft>
                <a:spcPct val="50000"/>
              </a:spcAft>
            </a:pPr>
            <a:r>
              <a:rPr lang="en-US" sz="2200" b="1" i="1" u="sng" dirty="0">
                <a:latin typeface="Tahoma" pitchFamily="34" charset="0"/>
              </a:rPr>
              <a:t>Per </a:t>
            </a:r>
            <a:r>
              <a:rPr lang="en-US" sz="2200" b="1" i="1" u="sng" dirty="0" err="1">
                <a:latin typeface="Tahoma" pitchFamily="34" charset="0"/>
              </a:rPr>
              <a:t>Delmava</a:t>
            </a:r>
            <a:r>
              <a:rPr lang="en-US" sz="2200" b="1" i="1" u="sng" dirty="0">
                <a:latin typeface="Tahoma" pitchFamily="34" charset="0"/>
              </a:rPr>
              <a:t> Council policy </a:t>
            </a:r>
            <a:r>
              <a:rPr lang="en-US" sz="2200" b="1" dirty="0">
                <a:latin typeface="Tahoma" pitchFamily="34" charset="0"/>
              </a:rPr>
              <a:t>- the Scout should supply their list of references to their Scoutmaster or Advancement Chair at a minimum of 4 weeks prior to his Eagle SMC. The Scout should notify potential references of the pending request. The SM and/or AC are to make the requests and receive the reference letters. </a:t>
            </a:r>
            <a:r>
              <a:rPr lang="en-US" sz="2200" b="1" i="1" u="sng" dirty="0">
                <a:latin typeface="Tahoma" pitchFamily="34" charset="0"/>
              </a:rPr>
              <a:t>A Scout should not receive the letters directly.  Although the Scout may assist with any contacts that do not respond, it is the responsibility of the unit to follow-up, not the Scout’s</a:t>
            </a:r>
          </a:p>
          <a:p>
            <a:pPr marL="698500" lvl="1" indent="-339725">
              <a:lnSpc>
                <a:spcPct val="90000"/>
              </a:lnSpc>
              <a:spcAft>
                <a:spcPct val="50000"/>
              </a:spcAft>
            </a:pPr>
            <a:endParaRPr lang="en-US" sz="1600" b="1" dirty="0">
              <a:latin typeface="Tahoma" pitchFamily="34" charset="0"/>
            </a:endParaRPr>
          </a:p>
        </p:txBody>
      </p:sp>
    </p:spTree>
    <p:extLst>
      <p:ext uri="{BB962C8B-B14F-4D97-AF65-F5344CB8AC3E}">
        <p14:creationId xmlns:p14="http://schemas.microsoft.com/office/powerpoint/2010/main" val="2011389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395">
                                            <p:txEl>
                                              <p:pRg st="1" end="1"/>
                                            </p:txEl>
                                          </p:spTgt>
                                        </p:tgtEl>
                                        <p:attrNameLst>
                                          <p:attrName>style.visibility</p:attrName>
                                        </p:attrNameLst>
                                      </p:cBhvr>
                                      <p:to>
                                        <p:strVal val="visible"/>
                                      </p:to>
                                    </p:set>
                                    <p:animEffect transition="in" filter="fade">
                                      <p:cBhvr>
                                        <p:cTn id="10"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F2AD-A72E-8483-37EC-B8868275F48C}"/>
              </a:ext>
            </a:extLst>
          </p:cNvPr>
          <p:cNvSpPr>
            <a:spLocks noGrp="1"/>
          </p:cNvSpPr>
          <p:nvPr>
            <p:ph type="title"/>
          </p:nvPr>
        </p:nvSpPr>
        <p:spPr>
          <a:xfrm>
            <a:off x="1828800" y="403225"/>
            <a:ext cx="6324600" cy="1209675"/>
          </a:xfrm>
        </p:spPr>
        <p:txBody>
          <a:bodyPr/>
          <a:lstStyle/>
          <a:p>
            <a:pPr algn="l"/>
            <a:r>
              <a:rPr lang="en-US" dirty="0"/>
              <a:t>Req. 2.  Scout Spirit Cont. - References</a:t>
            </a:r>
          </a:p>
        </p:txBody>
      </p:sp>
      <p:sp>
        <p:nvSpPr>
          <p:cNvPr id="3" name="Content Placeholder 2">
            <a:extLst>
              <a:ext uri="{FF2B5EF4-FFF2-40B4-BE49-F238E27FC236}">
                <a16:creationId xmlns:a16="http://schemas.microsoft.com/office/drawing/2014/main" id="{C846C51F-9F76-77E9-FCD5-E46295AB9662}"/>
              </a:ext>
            </a:extLst>
          </p:cNvPr>
          <p:cNvSpPr>
            <a:spLocks noGrp="1"/>
          </p:cNvSpPr>
          <p:nvPr>
            <p:ph idx="1"/>
          </p:nvPr>
        </p:nvSpPr>
        <p:spPr>
          <a:xfrm>
            <a:off x="228600" y="2038350"/>
            <a:ext cx="8194675" cy="3295650"/>
          </a:xfrm>
        </p:spPr>
        <p:txBody>
          <a:bodyPr/>
          <a:lstStyle/>
          <a:p>
            <a:pPr marL="339725" indent="-339725">
              <a:lnSpc>
                <a:spcPct val="90000"/>
              </a:lnSpc>
              <a:spcAft>
                <a:spcPct val="50000"/>
              </a:spcAft>
            </a:pPr>
            <a:r>
              <a:rPr lang="en-US" sz="2200" b="1" dirty="0">
                <a:latin typeface="Tahoma" pitchFamily="34" charset="0"/>
              </a:rPr>
              <a:t>Each list of references should include the following:</a:t>
            </a:r>
          </a:p>
          <a:p>
            <a:pPr marL="698500" lvl="1" indent="-339725">
              <a:lnSpc>
                <a:spcPct val="90000"/>
              </a:lnSpc>
              <a:spcAft>
                <a:spcPct val="50000"/>
              </a:spcAft>
            </a:pPr>
            <a:r>
              <a:rPr lang="en-US" sz="2000" b="1" dirty="0">
                <a:latin typeface="Tahoma" pitchFamily="34" charset="0"/>
              </a:rPr>
              <a:t>1) Parents</a:t>
            </a:r>
          </a:p>
          <a:p>
            <a:pPr marL="698500" lvl="1" indent="-339725">
              <a:lnSpc>
                <a:spcPct val="90000"/>
              </a:lnSpc>
              <a:spcAft>
                <a:spcPct val="50000"/>
              </a:spcAft>
            </a:pPr>
            <a:r>
              <a:rPr lang="en-US" sz="2000" b="1" dirty="0">
                <a:latin typeface="Tahoma" pitchFamily="34" charset="0"/>
              </a:rPr>
              <a:t>2) Religious reference - Priest, minister, pastor, Rabi, imam, or other religious leader.  If the Scout is not affiliated with religious organization a special reference from someone that knows the Scouts religious background maybe used. A Parent may supply this reference as well.</a:t>
            </a:r>
          </a:p>
          <a:p>
            <a:pPr marL="698500" lvl="1" indent="-339725">
              <a:lnSpc>
                <a:spcPct val="90000"/>
              </a:lnSpc>
              <a:spcAft>
                <a:spcPct val="50000"/>
              </a:spcAft>
            </a:pPr>
            <a:r>
              <a:rPr lang="en-US" sz="2000" b="1" dirty="0">
                <a:latin typeface="Tahoma" pitchFamily="34" charset="0"/>
              </a:rPr>
              <a:t>3) One or more letters from teachers, coaches, school administrators, employers, neighbors, family, friends etc.</a:t>
            </a:r>
          </a:p>
          <a:p>
            <a:pPr marL="698500" lvl="1" indent="-339725">
              <a:lnSpc>
                <a:spcPct val="90000"/>
              </a:lnSpc>
              <a:spcAft>
                <a:spcPct val="50000"/>
              </a:spcAft>
            </a:pPr>
            <a:r>
              <a:rPr lang="en-US" sz="2000" b="1" dirty="0">
                <a:latin typeface="Tahoma" pitchFamily="34" charset="0"/>
              </a:rPr>
              <a:t>4) Employer if the Scout has a part time job.</a:t>
            </a:r>
          </a:p>
          <a:p>
            <a:pPr marL="0" indent="0">
              <a:buNone/>
            </a:pPr>
            <a:endParaRPr lang="en-US" dirty="0"/>
          </a:p>
        </p:txBody>
      </p:sp>
      <p:pic>
        <p:nvPicPr>
          <p:cNvPr id="4" name="Picture 5">
            <a:extLst>
              <a:ext uri="{FF2B5EF4-FFF2-40B4-BE49-F238E27FC236}">
                <a16:creationId xmlns:a16="http://schemas.microsoft.com/office/drawing/2014/main" id="{F0D84ED8-5134-193C-0087-7C1604AF5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652" y="3426912"/>
            <a:ext cx="137365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0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228600" y="1905000"/>
            <a:ext cx="89154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2575" indent="-282575">
              <a:spcBef>
                <a:spcPts val="300"/>
              </a:spcBef>
              <a:spcAft>
                <a:spcPct val="25000"/>
              </a:spcAft>
              <a:buFont typeface="Wingdings 3" pitchFamily="18" charset="2"/>
              <a:buNone/>
            </a:pPr>
            <a:r>
              <a:rPr lang="en-US" b="1" dirty="0">
                <a:latin typeface="Tahoma" pitchFamily="34" charset="0"/>
              </a:rPr>
              <a:t>The Merit Badge Program promotes:</a:t>
            </a:r>
          </a:p>
          <a:p>
            <a:pPr marL="677863" lvl="1" indent="-280988">
              <a:spcBef>
                <a:spcPts val="300"/>
              </a:spcBef>
              <a:spcAft>
                <a:spcPct val="25000"/>
              </a:spcAft>
              <a:buFont typeface="Wingdings 3" pitchFamily="18" charset="2"/>
              <a:buBlip>
                <a:blip r:embed="rId3"/>
              </a:buBlip>
            </a:pPr>
            <a:r>
              <a:rPr lang="en-US" b="1" dirty="0">
                <a:latin typeface="Tahoma" pitchFamily="34" charset="0"/>
              </a:rPr>
              <a:t>Basic character-developing tools </a:t>
            </a:r>
          </a:p>
          <a:p>
            <a:pPr marL="677863" lvl="1" indent="-280988">
              <a:spcBef>
                <a:spcPts val="300"/>
              </a:spcBef>
              <a:spcAft>
                <a:spcPct val="25000"/>
              </a:spcAft>
              <a:buFont typeface="Wingdings 3" pitchFamily="18" charset="2"/>
              <a:buBlip>
                <a:blip r:embed="rId3"/>
              </a:buBlip>
            </a:pPr>
            <a:r>
              <a:rPr lang="en-US" b="1" dirty="0">
                <a:latin typeface="Tahoma" pitchFamily="34" charset="0"/>
              </a:rPr>
              <a:t>Opportunity to learn career skills </a:t>
            </a:r>
          </a:p>
          <a:p>
            <a:pPr marL="677863" lvl="1" indent="-280988">
              <a:spcBef>
                <a:spcPts val="300"/>
              </a:spcBef>
              <a:spcAft>
                <a:spcPct val="25000"/>
              </a:spcAft>
              <a:buFont typeface="Wingdings 3" pitchFamily="18" charset="2"/>
              <a:buBlip>
                <a:blip r:embed="rId3"/>
              </a:buBlip>
            </a:pPr>
            <a:r>
              <a:rPr lang="en-US" b="1" dirty="0">
                <a:latin typeface="Tahoma" pitchFamily="34" charset="0"/>
              </a:rPr>
              <a:t>Develop physical fitness… </a:t>
            </a:r>
          </a:p>
          <a:p>
            <a:pPr marL="677863" lvl="1" indent="-280988">
              <a:spcBef>
                <a:spcPts val="300"/>
              </a:spcBef>
              <a:spcAft>
                <a:spcPct val="25000"/>
              </a:spcAft>
              <a:buFont typeface="Wingdings 3" pitchFamily="18" charset="2"/>
              <a:buBlip>
                <a:blip r:embed="rId3"/>
              </a:buBlip>
            </a:pPr>
            <a:r>
              <a:rPr lang="en-US" b="1" dirty="0">
                <a:latin typeface="Tahoma" pitchFamily="34" charset="0"/>
              </a:rPr>
              <a:t>and hobbies and interests for a lifetime </a:t>
            </a:r>
          </a:p>
          <a:p>
            <a:pPr marL="677863" lvl="1" indent="-280988">
              <a:spcBef>
                <a:spcPts val="300"/>
              </a:spcBef>
              <a:spcAft>
                <a:spcPct val="25000"/>
              </a:spcAft>
              <a:buFont typeface="Wingdings 3" pitchFamily="18" charset="2"/>
              <a:buBlip>
                <a:blip r:embed="rId3"/>
              </a:buBlip>
            </a:pPr>
            <a:r>
              <a:rPr lang="en-US" b="1" dirty="0">
                <a:latin typeface="Tahoma" pitchFamily="34" charset="0"/>
              </a:rPr>
              <a:t>Contact with adults with whom you may not be acquainted</a:t>
            </a:r>
          </a:p>
          <a:p>
            <a:pPr marL="282575" indent="-282575">
              <a:spcBef>
                <a:spcPts val="300"/>
              </a:spcBef>
              <a:spcAft>
                <a:spcPct val="25000"/>
              </a:spcAft>
              <a:buFont typeface="Wingdings 3" pitchFamily="18" charset="2"/>
              <a:buBlip>
                <a:blip r:embed="rId3"/>
              </a:buBlip>
            </a:pPr>
            <a:r>
              <a:rPr lang="en-US" b="1" dirty="0">
                <a:solidFill>
                  <a:srgbClr val="FF0000"/>
                </a:solidFill>
                <a:latin typeface="Tahoma" pitchFamily="34" charset="0"/>
              </a:rPr>
              <a:t>All requirements must be completed prior to 18</a:t>
            </a:r>
            <a:r>
              <a:rPr lang="en-US" b="1" baseline="30000" dirty="0">
                <a:solidFill>
                  <a:srgbClr val="FF0000"/>
                </a:solidFill>
                <a:latin typeface="Tahoma" pitchFamily="34" charset="0"/>
              </a:rPr>
              <a:t>th</a:t>
            </a:r>
            <a:r>
              <a:rPr lang="en-US" b="1" dirty="0">
                <a:solidFill>
                  <a:srgbClr val="FF0000"/>
                </a:solidFill>
                <a:latin typeface="Tahoma" pitchFamily="34" charset="0"/>
              </a:rPr>
              <a:t> b-day</a:t>
            </a:r>
          </a:p>
          <a:p>
            <a:pPr marL="282575" indent="-282575">
              <a:spcBef>
                <a:spcPts val="300"/>
              </a:spcBef>
              <a:spcAft>
                <a:spcPct val="25000"/>
              </a:spcAft>
              <a:buFont typeface="Wingdings 3" pitchFamily="18" charset="2"/>
              <a:buBlip>
                <a:blip r:embed="rId3"/>
              </a:buBlip>
            </a:pPr>
            <a:r>
              <a:rPr lang="en-US" b="1" dirty="0">
                <a:solidFill>
                  <a:srgbClr val="FF0000"/>
                </a:solidFill>
                <a:latin typeface="Tahoma" pitchFamily="34" charset="0"/>
              </a:rPr>
              <a:t> </a:t>
            </a:r>
            <a:r>
              <a:rPr lang="en-US" b="1" dirty="0">
                <a:latin typeface="Tahoma" pitchFamily="34" charset="0"/>
              </a:rPr>
              <a:t>Eagle application dates </a:t>
            </a:r>
            <a:r>
              <a:rPr lang="en-US" b="1" u="sng" dirty="0">
                <a:latin typeface="Tahoma" pitchFamily="34" charset="0"/>
              </a:rPr>
              <a:t>must match</a:t>
            </a:r>
            <a:r>
              <a:rPr lang="en-US" b="1" dirty="0">
                <a:latin typeface="Tahoma" pitchFamily="34" charset="0"/>
              </a:rPr>
              <a:t> Council Records</a:t>
            </a:r>
          </a:p>
        </p:txBody>
      </p:sp>
      <p:sp>
        <p:nvSpPr>
          <p:cNvPr id="60418" name="Rectangle 2"/>
          <p:cNvSpPr>
            <a:spLocks noGrp="1" noChangeArrowheads="1"/>
          </p:cNvSpPr>
          <p:nvPr>
            <p:ph type="title"/>
          </p:nvPr>
        </p:nvSpPr>
        <p:spPr>
          <a:xfrm>
            <a:off x="1676400" y="76200"/>
            <a:ext cx="7467600" cy="1209675"/>
          </a:xfrm>
        </p:spPr>
        <p:txBody>
          <a:bodyPr/>
          <a:lstStyle/>
          <a:p>
            <a:pPr algn="l">
              <a:defRPr/>
            </a:pPr>
            <a:r>
              <a:rPr lang="en-US"/>
              <a:t> Requirement 3.  Skills</a:t>
            </a:r>
          </a:p>
        </p:txBody>
      </p:sp>
      <p:sp>
        <p:nvSpPr>
          <p:cNvPr id="7172" name="Text Box 8"/>
          <p:cNvSpPr txBox="1">
            <a:spLocks noChangeArrowheads="1"/>
          </p:cNvSpPr>
          <p:nvPr/>
        </p:nvSpPr>
        <p:spPr bwMode="auto">
          <a:xfrm>
            <a:off x="1676400" y="1143000"/>
            <a:ext cx="74676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spcBef>
                <a:spcPct val="20000"/>
              </a:spcBef>
              <a:spcAft>
                <a:spcPct val="25000"/>
              </a:spcAft>
              <a:buFont typeface="Wingdings 3" pitchFamily="18" charset="2"/>
              <a:buNone/>
            </a:pPr>
            <a:r>
              <a:rPr lang="en-US" sz="2000" b="1" dirty="0">
                <a:solidFill>
                  <a:schemeClr val="accent2"/>
                </a:solidFill>
                <a:latin typeface="Tahoma" pitchFamily="34" charset="0"/>
              </a:rPr>
              <a:t>Earn a total of 21 merit badges (</a:t>
            </a:r>
            <a:r>
              <a:rPr lang="en-US" sz="2000" b="1" dirty="0">
                <a:solidFill>
                  <a:srgbClr val="FF0000"/>
                </a:solidFill>
                <a:latin typeface="Tahoma" pitchFamily="34" charset="0"/>
              </a:rPr>
              <a:t>14</a:t>
            </a:r>
            <a:r>
              <a:rPr lang="en-US" sz="2000" b="1" dirty="0">
                <a:solidFill>
                  <a:schemeClr val="accent2"/>
                </a:solidFill>
                <a:latin typeface="Tahoma" pitchFamily="34" charset="0"/>
              </a:rPr>
              <a:t> required</a:t>
            </a:r>
            <a:r>
              <a:rPr lang="en-US" dirty="0"/>
              <a:t> </a:t>
            </a:r>
            <a:r>
              <a:rPr lang="en-US" sz="2000" b="1" dirty="0">
                <a:solidFill>
                  <a:schemeClr val="accent2"/>
                </a:solidFill>
                <a:latin typeface="Tahoma" pitchFamily="34" charset="0"/>
              </a:rPr>
              <a:t>badges). </a:t>
            </a:r>
          </a:p>
          <a:p>
            <a:pPr>
              <a:lnSpc>
                <a:spcPct val="80000"/>
              </a:lnSpc>
              <a:spcBef>
                <a:spcPct val="20000"/>
              </a:spcBef>
              <a:spcAft>
                <a:spcPct val="25000"/>
              </a:spcAft>
              <a:buFont typeface="Wingdings 3" pitchFamily="18" charset="2"/>
              <a:buNone/>
            </a:pPr>
            <a:r>
              <a:rPr lang="en-US" sz="2000" b="1" dirty="0">
                <a:solidFill>
                  <a:schemeClr val="accent2"/>
                </a:solidFill>
                <a:latin typeface="Tahoma" pitchFamily="34" charset="0"/>
              </a:rPr>
              <a:t>List the month, day, &amp; year the merit badge was earned.</a:t>
            </a:r>
          </a:p>
        </p:txBody>
      </p:sp>
      <p:pic>
        <p:nvPicPr>
          <p:cNvPr id="717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13360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fade">
                                      <p:cBhvr>
                                        <p:cTn id="7" dur="500"/>
                                        <p:tgtEl>
                                          <p:spTgt spid="60421">
                                            <p:txEl>
                                              <p:pRg st="0" end="0"/>
                                            </p:txEl>
                                          </p:spTgt>
                                        </p:tgtEl>
                                      </p:cBhvr>
                                    </p:animEffect>
                                  </p:childTnLst>
                                  <p:subTnLst>
                                    <p:animClr clrSpc="rgb" dir="cw">
                                      <p:cBhvr override="childStyle">
                                        <p:cTn dur="1" fill="hold" display="0" masterRel="nextClick" afterEffect="1"/>
                                        <p:tgtEl>
                                          <p:spTgt spid="60421">
                                            <p:txEl>
                                              <p:pRg st="0" end="0"/>
                                            </p:txEl>
                                          </p:spTgt>
                                        </p:tgtEl>
                                        <p:attrNameLst>
                                          <p:attrName>ppt_c</p:attrName>
                                        </p:attrNameLst>
                                      </p:cBhvr>
                                      <p:to>
                                        <a:srgbClr val="5F5F5F"/>
                                      </p:to>
                                    </p:animClr>
                                  </p:subTnLst>
                                </p:cTn>
                              </p:par>
                              <p:par>
                                <p:cTn id="8" presetID="10" presetClass="entr" presetSubtype="0" fill="hold" grpId="0" nodeType="withEffect">
                                  <p:stCondLst>
                                    <p:cond delay="0"/>
                                  </p:stCondLst>
                                  <p:childTnLst>
                                    <p:set>
                                      <p:cBhvr>
                                        <p:cTn id="9" dur="1" fill="hold">
                                          <p:stCondLst>
                                            <p:cond delay="0"/>
                                          </p:stCondLst>
                                        </p:cTn>
                                        <p:tgtEl>
                                          <p:spTgt spid="60421">
                                            <p:txEl>
                                              <p:pRg st="1" end="1"/>
                                            </p:txEl>
                                          </p:spTgt>
                                        </p:tgtEl>
                                        <p:attrNameLst>
                                          <p:attrName>style.visibility</p:attrName>
                                        </p:attrNameLst>
                                      </p:cBhvr>
                                      <p:to>
                                        <p:strVal val="visible"/>
                                      </p:to>
                                    </p:set>
                                    <p:animEffect transition="in" filter="fade">
                                      <p:cBhvr>
                                        <p:cTn id="10" dur="500"/>
                                        <p:tgtEl>
                                          <p:spTgt spid="60421">
                                            <p:txEl>
                                              <p:pRg st="1" end="1"/>
                                            </p:txEl>
                                          </p:spTgt>
                                        </p:tgtEl>
                                      </p:cBhvr>
                                    </p:animEffect>
                                  </p:childTnLst>
                                  <p:subTnLst>
                                    <p:animClr clrSpc="rgb" dir="cw">
                                      <p:cBhvr override="childStyle">
                                        <p:cTn dur="1" fill="hold" display="0" masterRel="nextClick" afterEffect="1"/>
                                        <p:tgtEl>
                                          <p:spTgt spid="60421">
                                            <p:txEl>
                                              <p:pRg st="1" end="1"/>
                                            </p:txEl>
                                          </p:spTgt>
                                        </p:tgtEl>
                                        <p:attrNameLst>
                                          <p:attrName>ppt_c</p:attrName>
                                        </p:attrNameLst>
                                      </p:cBhvr>
                                      <p:to>
                                        <a:srgbClr val="5F5F5F"/>
                                      </p:to>
                                    </p:animClr>
                                  </p:subTnLst>
                                </p:cTn>
                              </p:par>
                              <p:par>
                                <p:cTn id="11" presetID="10" presetClass="entr" presetSubtype="0" fill="hold" grpId="0" nodeType="withEffect">
                                  <p:stCondLst>
                                    <p:cond delay="0"/>
                                  </p:stCondLst>
                                  <p:childTnLst>
                                    <p:set>
                                      <p:cBhvr>
                                        <p:cTn id="12" dur="1" fill="hold">
                                          <p:stCondLst>
                                            <p:cond delay="0"/>
                                          </p:stCondLst>
                                        </p:cTn>
                                        <p:tgtEl>
                                          <p:spTgt spid="60421">
                                            <p:txEl>
                                              <p:pRg st="2" end="2"/>
                                            </p:txEl>
                                          </p:spTgt>
                                        </p:tgtEl>
                                        <p:attrNameLst>
                                          <p:attrName>style.visibility</p:attrName>
                                        </p:attrNameLst>
                                      </p:cBhvr>
                                      <p:to>
                                        <p:strVal val="visible"/>
                                      </p:to>
                                    </p:set>
                                    <p:animEffect transition="in" filter="fade">
                                      <p:cBhvr>
                                        <p:cTn id="13" dur="500"/>
                                        <p:tgtEl>
                                          <p:spTgt spid="60421">
                                            <p:txEl>
                                              <p:pRg st="2" end="2"/>
                                            </p:txEl>
                                          </p:spTgt>
                                        </p:tgtEl>
                                      </p:cBhvr>
                                    </p:animEffect>
                                  </p:childTnLst>
                                  <p:subTnLst>
                                    <p:animClr clrSpc="rgb" dir="cw">
                                      <p:cBhvr override="childStyle">
                                        <p:cTn dur="1" fill="hold" display="0" masterRel="nextClick" afterEffect="1"/>
                                        <p:tgtEl>
                                          <p:spTgt spid="60421">
                                            <p:txEl>
                                              <p:pRg st="2" end="2"/>
                                            </p:txEl>
                                          </p:spTgt>
                                        </p:tgtEl>
                                        <p:attrNameLst>
                                          <p:attrName>ppt_c</p:attrName>
                                        </p:attrNameLst>
                                      </p:cBhvr>
                                      <p:to>
                                        <a:srgbClr val="5F5F5F"/>
                                      </p:to>
                                    </p:animClr>
                                  </p:subTnLst>
                                </p:cTn>
                              </p:par>
                              <p:par>
                                <p:cTn id="14" presetID="10" presetClass="entr" presetSubtype="0" fill="hold" grpId="0" nodeType="withEffect">
                                  <p:stCondLst>
                                    <p:cond delay="0"/>
                                  </p:stCondLst>
                                  <p:childTnLst>
                                    <p:set>
                                      <p:cBhvr>
                                        <p:cTn id="15" dur="1" fill="hold">
                                          <p:stCondLst>
                                            <p:cond delay="0"/>
                                          </p:stCondLst>
                                        </p:cTn>
                                        <p:tgtEl>
                                          <p:spTgt spid="60421">
                                            <p:txEl>
                                              <p:pRg st="3" end="3"/>
                                            </p:txEl>
                                          </p:spTgt>
                                        </p:tgtEl>
                                        <p:attrNameLst>
                                          <p:attrName>style.visibility</p:attrName>
                                        </p:attrNameLst>
                                      </p:cBhvr>
                                      <p:to>
                                        <p:strVal val="visible"/>
                                      </p:to>
                                    </p:set>
                                    <p:animEffect transition="in" filter="fade">
                                      <p:cBhvr>
                                        <p:cTn id="16" dur="500"/>
                                        <p:tgtEl>
                                          <p:spTgt spid="60421">
                                            <p:txEl>
                                              <p:pRg st="3" end="3"/>
                                            </p:txEl>
                                          </p:spTgt>
                                        </p:tgtEl>
                                      </p:cBhvr>
                                    </p:animEffect>
                                  </p:childTnLst>
                                  <p:subTnLst>
                                    <p:animClr clrSpc="rgb" dir="cw">
                                      <p:cBhvr override="childStyle">
                                        <p:cTn dur="1" fill="hold" display="0" masterRel="nextClick" afterEffect="1"/>
                                        <p:tgtEl>
                                          <p:spTgt spid="60421">
                                            <p:txEl>
                                              <p:pRg st="3" end="3"/>
                                            </p:txEl>
                                          </p:spTgt>
                                        </p:tgtEl>
                                        <p:attrNameLst>
                                          <p:attrName>ppt_c</p:attrName>
                                        </p:attrNameLst>
                                      </p:cBhvr>
                                      <p:to>
                                        <a:srgbClr val="5F5F5F"/>
                                      </p:to>
                                    </p:animClr>
                                  </p:subTnLst>
                                </p:cTn>
                              </p:par>
                              <p:par>
                                <p:cTn id="17" presetID="10" presetClass="entr" presetSubtype="0" fill="hold" grpId="0" nodeType="withEffect">
                                  <p:stCondLst>
                                    <p:cond delay="0"/>
                                  </p:stCondLst>
                                  <p:childTnLst>
                                    <p:set>
                                      <p:cBhvr>
                                        <p:cTn id="18" dur="1" fill="hold">
                                          <p:stCondLst>
                                            <p:cond delay="0"/>
                                          </p:stCondLst>
                                        </p:cTn>
                                        <p:tgtEl>
                                          <p:spTgt spid="60421">
                                            <p:txEl>
                                              <p:pRg st="4" end="4"/>
                                            </p:txEl>
                                          </p:spTgt>
                                        </p:tgtEl>
                                        <p:attrNameLst>
                                          <p:attrName>style.visibility</p:attrName>
                                        </p:attrNameLst>
                                      </p:cBhvr>
                                      <p:to>
                                        <p:strVal val="visible"/>
                                      </p:to>
                                    </p:set>
                                    <p:animEffect transition="in" filter="fade">
                                      <p:cBhvr>
                                        <p:cTn id="19" dur="500"/>
                                        <p:tgtEl>
                                          <p:spTgt spid="60421">
                                            <p:txEl>
                                              <p:pRg st="4" end="4"/>
                                            </p:txEl>
                                          </p:spTgt>
                                        </p:tgtEl>
                                      </p:cBhvr>
                                    </p:animEffect>
                                  </p:childTnLst>
                                  <p:subTnLst>
                                    <p:animClr clrSpc="rgb" dir="cw">
                                      <p:cBhvr override="childStyle">
                                        <p:cTn dur="1" fill="hold" display="0" masterRel="nextClick" afterEffect="1"/>
                                        <p:tgtEl>
                                          <p:spTgt spid="60421">
                                            <p:txEl>
                                              <p:pRg st="4" end="4"/>
                                            </p:txEl>
                                          </p:spTgt>
                                        </p:tgtEl>
                                        <p:attrNameLst>
                                          <p:attrName>ppt_c</p:attrName>
                                        </p:attrNameLst>
                                      </p:cBhvr>
                                      <p:to>
                                        <a:srgbClr val="5F5F5F"/>
                                      </p:to>
                                    </p:animClr>
                                  </p:subTnLst>
                                </p:cTn>
                              </p:par>
                              <p:par>
                                <p:cTn id="20" presetID="10" presetClass="entr" presetSubtype="0" fill="hold" grpId="0" nodeType="withEffect">
                                  <p:stCondLst>
                                    <p:cond delay="0"/>
                                  </p:stCondLst>
                                  <p:childTnLst>
                                    <p:set>
                                      <p:cBhvr>
                                        <p:cTn id="21" dur="1" fill="hold">
                                          <p:stCondLst>
                                            <p:cond delay="0"/>
                                          </p:stCondLst>
                                        </p:cTn>
                                        <p:tgtEl>
                                          <p:spTgt spid="60421">
                                            <p:txEl>
                                              <p:pRg st="5" end="5"/>
                                            </p:txEl>
                                          </p:spTgt>
                                        </p:tgtEl>
                                        <p:attrNameLst>
                                          <p:attrName>style.visibility</p:attrName>
                                        </p:attrNameLst>
                                      </p:cBhvr>
                                      <p:to>
                                        <p:strVal val="visible"/>
                                      </p:to>
                                    </p:set>
                                    <p:animEffect transition="in" filter="fade">
                                      <p:cBhvr>
                                        <p:cTn id="22" dur="500"/>
                                        <p:tgtEl>
                                          <p:spTgt spid="60421">
                                            <p:txEl>
                                              <p:pRg st="5" end="5"/>
                                            </p:txEl>
                                          </p:spTgt>
                                        </p:tgtEl>
                                      </p:cBhvr>
                                    </p:animEffect>
                                  </p:childTnLst>
                                  <p:subTnLst>
                                    <p:animClr clrSpc="rgb" dir="cw">
                                      <p:cBhvr override="childStyle">
                                        <p:cTn dur="1" fill="hold" display="0" masterRel="nextClick" afterEffect="1"/>
                                        <p:tgtEl>
                                          <p:spTgt spid="60421">
                                            <p:txEl>
                                              <p:pRg st="5" end="5"/>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421">
                                            <p:txEl>
                                              <p:pRg st="6" end="6"/>
                                            </p:txEl>
                                          </p:spTgt>
                                        </p:tgtEl>
                                        <p:attrNameLst>
                                          <p:attrName>style.visibility</p:attrName>
                                        </p:attrNameLst>
                                      </p:cBhvr>
                                      <p:to>
                                        <p:strVal val="visible"/>
                                      </p:to>
                                    </p:set>
                                    <p:animEffect transition="in" filter="fade">
                                      <p:cBhvr>
                                        <p:cTn id="27" dur="500"/>
                                        <p:tgtEl>
                                          <p:spTgt spid="60421">
                                            <p:txEl>
                                              <p:pRg st="6" end="6"/>
                                            </p:txEl>
                                          </p:spTgt>
                                        </p:tgtEl>
                                      </p:cBhvr>
                                    </p:animEffect>
                                  </p:childTnLst>
                                  <p:subTnLst>
                                    <p:animClr clrSpc="rgb" dir="cw">
                                      <p:cBhvr override="childStyle">
                                        <p:cTn dur="1" fill="hold" display="0" masterRel="nextClick" afterEffect="1"/>
                                        <p:tgtEl>
                                          <p:spTgt spid="60421">
                                            <p:txEl>
                                              <p:pRg st="6" end="6"/>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421">
                                            <p:txEl>
                                              <p:pRg st="7" end="7"/>
                                            </p:txEl>
                                          </p:spTgt>
                                        </p:tgtEl>
                                        <p:attrNameLst>
                                          <p:attrName>style.visibility</p:attrName>
                                        </p:attrNameLst>
                                      </p:cBhvr>
                                      <p:to>
                                        <p:strVal val="visible"/>
                                      </p:to>
                                    </p:set>
                                    <p:animEffect transition="in" filter="fade">
                                      <p:cBhvr>
                                        <p:cTn id="32" dur="500"/>
                                        <p:tgtEl>
                                          <p:spTgt spid="60421">
                                            <p:txEl>
                                              <p:pRg st="7" end="7"/>
                                            </p:txEl>
                                          </p:spTgt>
                                        </p:tgtEl>
                                      </p:cBhvr>
                                    </p:animEffect>
                                  </p:childTnLst>
                                  <p:subTnLst>
                                    <p:animClr clrSpc="rgb" dir="cw">
                                      <p:cBhvr override="childStyle">
                                        <p:cTn dur="1" fill="hold" display="0" masterRel="nextClick" afterEffect="1"/>
                                        <p:tgtEl>
                                          <p:spTgt spid="60421">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76400" y="76200"/>
            <a:ext cx="7467600" cy="1209675"/>
          </a:xfrm>
        </p:spPr>
        <p:txBody>
          <a:bodyPr/>
          <a:lstStyle/>
          <a:p>
            <a:pPr algn="l">
              <a:defRPr/>
            </a:pPr>
            <a:r>
              <a:rPr lang="en-US"/>
              <a:t> Requirement 4.  Leadership</a:t>
            </a:r>
          </a:p>
        </p:txBody>
      </p:sp>
      <p:sp>
        <p:nvSpPr>
          <p:cNvPr id="61443" name="Rectangle 3"/>
          <p:cNvSpPr>
            <a:spLocks noChangeArrowheads="1"/>
          </p:cNvSpPr>
          <p:nvPr/>
        </p:nvSpPr>
        <p:spPr bwMode="auto">
          <a:xfrm>
            <a:off x="152400" y="2133600"/>
            <a:ext cx="9067800" cy="4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4488" indent="-344488">
              <a:lnSpc>
                <a:spcPct val="80000"/>
              </a:lnSpc>
              <a:spcBef>
                <a:spcPct val="20000"/>
              </a:spcBef>
              <a:spcAft>
                <a:spcPct val="25000"/>
              </a:spcAft>
              <a:buFont typeface="Wingdings 3" pitchFamily="18" charset="2"/>
              <a:buBlip>
                <a:blip r:embed="rId3"/>
              </a:buBlip>
              <a:tabLst>
                <a:tab pos="3205163" algn="l"/>
                <a:tab pos="5146675" algn="l"/>
                <a:tab pos="7372350" algn="l"/>
              </a:tabLst>
            </a:pPr>
            <a:r>
              <a:rPr lang="en-US" sz="2000" b="1" dirty="0">
                <a:solidFill>
                  <a:srgbClr val="000000"/>
                </a:solidFill>
                <a:latin typeface="Tahoma" pitchFamily="34" charset="0"/>
              </a:rPr>
              <a:t>May be elected by peers or assigned by the Scoutmaster</a:t>
            </a:r>
          </a:p>
          <a:p>
            <a:pPr marL="344488" indent="-344488">
              <a:spcBef>
                <a:spcPct val="20000"/>
              </a:spcBef>
              <a:spcAft>
                <a:spcPct val="25000"/>
              </a:spcAft>
              <a:buFontTx/>
              <a:buBlip>
                <a:blip r:embed="rId3"/>
              </a:buBlip>
              <a:tabLst>
                <a:tab pos="3205163" algn="l"/>
                <a:tab pos="5146675" algn="l"/>
                <a:tab pos="7372350" algn="l"/>
              </a:tabLst>
            </a:pPr>
            <a:r>
              <a:rPr lang="en-US" sz="2000" b="1" dirty="0">
                <a:solidFill>
                  <a:srgbClr val="000000"/>
                </a:solidFill>
                <a:latin typeface="Tahoma" pitchFamily="34" charset="0"/>
              </a:rPr>
              <a:t>6 Months is the MINIMUM, more than one position may be held</a:t>
            </a:r>
          </a:p>
          <a:p>
            <a:pPr marL="344488" indent="-344488">
              <a:spcBef>
                <a:spcPct val="20000"/>
              </a:spcBef>
              <a:spcAft>
                <a:spcPct val="25000"/>
              </a:spcAft>
              <a:buFontTx/>
              <a:buBlip>
                <a:blip r:embed="rId3"/>
              </a:buBlip>
              <a:tabLst>
                <a:tab pos="3205163" algn="l"/>
                <a:tab pos="5146675" algn="l"/>
                <a:tab pos="7372350" algn="l"/>
              </a:tabLst>
            </a:pPr>
            <a:r>
              <a:rPr lang="en-US" sz="2000" b="1" dirty="0">
                <a:solidFill>
                  <a:srgbClr val="000000"/>
                </a:solidFill>
                <a:latin typeface="Tahoma" pitchFamily="34" charset="0"/>
              </a:rPr>
              <a:t>On the Eagle Application list only positions held while a Life Scout</a:t>
            </a:r>
          </a:p>
          <a:p>
            <a:pPr marL="344488" indent="-344488">
              <a:spcBef>
                <a:spcPct val="20000"/>
              </a:spcBef>
              <a:spcAft>
                <a:spcPct val="25000"/>
              </a:spcAft>
              <a:buFontTx/>
              <a:buBlip>
                <a:blip r:embed="rId3"/>
              </a:buBlip>
              <a:tabLst>
                <a:tab pos="3205163" algn="l"/>
                <a:tab pos="5146675" algn="l"/>
                <a:tab pos="7372350" algn="l"/>
              </a:tabLst>
            </a:pPr>
            <a:r>
              <a:rPr lang="en-US" sz="2000" b="1" i="1" u="sng" dirty="0">
                <a:solidFill>
                  <a:srgbClr val="000000"/>
                </a:solidFill>
                <a:latin typeface="Tahoma" pitchFamily="34" charset="0"/>
              </a:rPr>
              <a:t>Serve Actively</a:t>
            </a:r>
            <a:r>
              <a:rPr lang="en-US" sz="2000" b="1" dirty="0">
                <a:solidFill>
                  <a:srgbClr val="000000"/>
                </a:solidFill>
                <a:latin typeface="Tahoma" pitchFamily="34" charset="0"/>
              </a:rPr>
              <a:t> means: </a:t>
            </a:r>
            <a:r>
              <a:rPr lang="en-US" sz="2000" b="1" u="sng" dirty="0">
                <a:solidFill>
                  <a:srgbClr val="000000"/>
                </a:solidFill>
                <a:latin typeface="Tahoma" pitchFamily="34" charset="0"/>
              </a:rPr>
              <a:t>Must do the job</a:t>
            </a:r>
            <a:r>
              <a:rPr lang="en-US" sz="2000" b="1" dirty="0">
                <a:solidFill>
                  <a:srgbClr val="000000"/>
                </a:solidFill>
                <a:latin typeface="Tahoma" pitchFamily="34" charset="0"/>
              </a:rPr>
              <a:t> - Not just wear the patch</a:t>
            </a:r>
          </a:p>
          <a:p>
            <a:pPr marL="344488" indent="-344488">
              <a:buFontTx/>
              <a:buBlip>
                <a:blip r:embed="rId3"/>
              </a:buBlip>
              <a:tabLst>
                <a:tab pos="3205163" algn="l"/>
                <a:tab pos="5146675" algn="l"/>
                <a:tab pos="7372350" algn="l"/>
              </a:tabLst>
            </a:pPr>
            <a:r>
              <a:rPr lang="en-US" sz="2000" b="1" dirty="0">
                <a:solidFill>
                  <a:srgbClr val="000000"/>
                </a:solidFill>
                <a:latin typeface="Tahoma" pitchFamily="34" charset="0"/>
              </a:rPr>
              <a:t>Approved troop positions are: </a:t>
            </a:r>
            <a:r>
              <a:rPr lang="en-US" sz="1200" dirty="0">
                <a:solidFill>
                  <a:srgbClr val="FF0000"/>
                </a:solidFill>
                <a:latin typeface="Tahoma" pitchFamily="34" charset="0"/>
              </a:rPr>
              <a:t>(Venturing Crew- Check latest Eagle Scout Application)</a:t>
            </a:r>
            <a:endParaRPr lang="en-US" sz="1200" b="1" dirty="0">
              <a:solidFill>
                <a:srgbClr val="000000"/>
              </a:solidFill>
              <a:latin typeface="Tahoma" pitchFamily="34" charset="0"/>
            </a:endParaRPr>
          </a:p>
          <a:p>
            <a:pPr marL="344488" indent="-344488">
              <a:tabLst>
                <a:tab pos="3205163" algn="l"/>
                <a:tab pos="5146675" algn="l"/>
                <a:tab pos="7372350" algn="l"/>
              </a:tabLst>
            </a:pPr>
            <a:r>
              <a:rPr lang="en-US" sz="1800" dirty="0">
                <a:solidFill>
                  <a:srgbClr val="000000"/>
                </a:solidFill>
                <a:latin typeface="Tahoma" pitchFamily="34" charset="0"/>
              </a:rPr>
              <a:t>	Senior Patrol Leader 	Troop Scribe</a:t>
            </a:r>
            <a:r>
              <a:rPr lang="en-US" sz="1800" dirty="0">
                <a:latin typeface="Tahoma" pitchFamily="34" charset="0"/>
              </a:rPr>
              <a:t> </a:t>
            </a:r>
            <a:r>
              <a:rPr lang="en-US" sz="1800" dirty="0">
                <a:solidFill>
                  <a:srgbClr val="000000"/>
                </a:solidFill>
                <a:latin typeface="Tahoma" pitchFamily="34" charset="0"/>
              </a:rPr>
              <a:t>	Patrol Leader</a:t>
            </a:r>
            <a:r>
              <a:rPr lang="en-US" sz="1800" dirty="0">
                <a:latin typeface="Tahoma" pitchFamily="34" charset="0"/>
              </a:rPr>
              <a:t> 	</a:t>
            </a:r>
            <a:r>
              <a:rPr lang="en-US" sz="1800" dirty="0">
                <a:solidFill>
                  <a:srgbClr val="000000"/>
                </a:solidFill>
                <a:latin typeface="Tahoma" pitchFamily="34" charset="0"/>
              </a:rPr>
              <a:t>Instructor</a:t>
            </a:r>
          </a:p>
          <a:p>
            <a:pPr marL="344488" indent="-344488">
              <a:tabLst>
                <a:tab pos="3205163" algn="l"/>
                <a:tab pos="5146675" algn="l"/>
                <a:tab pos="7372350" algn="l"/>
              </a:tabLst>
            </a:pPr>
            <a:r>
              <a:rPr lang="en-US" sz="1800" dirty="0">
                <a:solidFill>
                  <a:srgbClr val="000000"/>
                </a:solidFill>
                <a:latin typeface="Tahoma" pitchFamily="34" charset="0"/>
              </a:rPr>
              <a:t>	Asst. Senior Patrol Leader	Troop Librarian	Chaplain aide	OA Rep</a:t>
            </a:r>
          </a:p>
          <a:p>
            <a:pPr marL="344488" indent="-344488">
              <a:tabLst>
                <a:tab pos="3205163" algn="l"/>
                <a:tab pos="5146675" algn="l"/>
                <a:tab pos="7372350" algn="l"/>
              </a:tabLst>
            </a:pPr>
            <a:r>
              <a:rPr lang="en-US" sz="1800" dirty="0">
                <a:solidFill>
                  <a:srgbClr val="000000"/>
                </a:solidFill>
                <a:latin typeface="Tahoma" pitchFamily="34" charset="0"/>
              </a:rPr>
              <a:t>	Jr Asst. Scoutmaster 	Troop Historian </a:t>
            </a:r>
            <a:r>
              <a:rPr lang="en-US" sz="1800" dirty="0">
                <a:latin typeface="Tahoma" pitchFamily="34" charset="0"/>
              </a:rPr>
              <a:t>	</a:t>
            </a:r>
            <a:r>
              <a:rPr lang="en-US" sz="1800" dirty="0">
                <a:solidFill>
                  <a:srgbClr val="000000"/>
                </a:solidFill>
                <a:latin typeface="Tahoma" pitchFamily="34" charset="0"/>
              </a:rPr>
              <a:t>Den Chief 	Troop Guide Outdoor Ethics Guide 	Webmaster	Troop Quartermaster		</a:t>
            </a:r>
            <a:endParaRPr lang="en-US" sz="1800" dirty="0">
              <a:latin typeface="Tahoma" pitchFamily="34" charset="0"/>
            </a:endParaRPr>
          </a:p>
          <a:p>
            <a:pPr marL="344488" indent="-344488">
              <a:spcBef>
                <a:spcPct val="40000"/>
              </a:spcBef>
              <a:buFontTx/>
              <a:buBlip>
                <a:blip r:embed="rId3"/>
              </a:buBlip>
              <a:tabLst>
                <a:tab pos="3205163" algn="l"/>
                <a:tab pos="5146675" algn="l"/>
                <a:tab pos="7372350" algn="l"/>
              </a:tabLst>
            </a:pPr>
            <a:r>
              <a:rPr lang="en-US" sz="2000" b="1" dirty="0">
                <a:latin typeface="Tahoma" pitchFamily="34" charset="0"/>
              </a:rPr>
              <a:t>The Scoutmaster may assign a special leadership project in place of a Position of Responsibility - </a:t>
            </a:r>
            <a:r>
              <a:rPr lang="en-US" sz="2200" b="1" dirty="0">
                <a:latin typeface="Tahoma" pitchFamily="34" charset="0"/>
              </a:rPr>
              <a:t>for Star and Life, NOT for Eagle.</a:t>
            </a:r>
          </a:p>
          <a:p>
            <a:pPr>
              <a:lnSpc>
                <a:spcPct val="125000"/>
              </a:lnSpc>
              <a:spcBef>
                <a:spcPct val="20000"/>
              </a:spcBef>
              <a:tabLst>
                <a:tab pos="3205163" algn="l"/>
                <a:tab pos="5146675" algn="l"/>
                <a:tab pos="7372350" algn="l"/>
              </a:tabLst>
            </a:pPr>
            <a:endParaRPr lang="en-US" sz="1800" b="1" dirty="0">
              <a:latin typeface="Tahoma" pitchFamily="34" charset="0"/>
            </a:endParaRPr>
          </a:p>
        </p:txBody>
      </p:sp>
      <p:sp>
        <p:nvSpPr>
          <p:cNvPr id="8196" name="Text Box 4"/>
          <p:cNvSpPr txBox="1">
            <a:spLocks noChangeArrowheads="1"/>
          </p:cNvSpPr>
          <p:nvPr/>
        </p:nvSpPr>
        <p:spPr bwMode="auto">
          <a:xfrm>
            <a:off x="1676400" y="1066800"/>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spcAft>
                <a:spcPct val="25000"/>
              </a:spcAft>
              <a:buFont typeface="Wingdings 3" pitchFamily="18" charset="2"/>
              <a:buNone/>
            </a:pPr>
            <a:r>
              <a:rPr lang="en-US" sz="2000" b="1">
                <a:solidFill>
                  <a:schemeClr val="accent2"/>
                </a:solidFill>
                <a:latin typeface="Tahoma" pitchFamily="34" charset="0"/>
              </a:rPr>
              <a:t>While a Life Scout, </a:t>
            </a:r>
            <a:r>
              <a:rPr lang="en-US" sz="2000" b="1" u="sng">
                <a:solidFill>
                  <a:schemeClr val="accent2"/>
                </a:solidFill>
                <a:latin typeface="Tahoma" pitchFamily="34" charset="0"/>
              </a:rPr>
              <a:t>serve actively</a:t>
            </a:r>
            <a:r>
              <a:rPr lang="en-US" sz="2000" b="1">
                <a:solidFill>
                  <a:schemeClr val="accent2"/>
                </a:solidFill>
                <a:latin typeface="Tahoma" pitchFamily="34" charset="0"/>
              </a:rPr>
              <a:t> for a period of six months in one or more of the following positions of responsibility.</a:t>
            </a:r>
            <a:endParaRPr lang="en-US" sz="2000" b="1">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fade">
                                      <p:cBhvr>
                                        <p:cTn id="17" dur="500"/>
                                        <p:tgtEl>
                                          <p:spTgt spid="61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fade">
                                      <p:cBhvr>
                                        <p:cTn id="22" dur="500"/>
                                        <p:tgtEl>
                                          <p:spTgt spid="61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fade">
                                      <p:cBhvr>
                                        <p:cTn id="27" dur="500"/>
                                        <p:tgtEl>
                                          <p:spTgt spid="6144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443">
                                            <p:txEl>
                                              <p:pRg st="5" end="5"/>
                                            </p:txEl>
                                          </p:spTgt>
                                        </p:tgtEl>
                                        <p:attrNameLst>
                                          <p:attrName>style.visibility</p:attrName>
                                        </p:attrNameLst>
                                      </p:cBhvr>
                                      <p:to>
                                        <p:strVal val="visible"/>
                                      </p:to>
                                    </p:set>
                                    <p:animEffect transition="in" filter="fade">
                                      <p:cBhvr>
                                        <p:cTn id="30" dur="500"/>
                                        <p:tgtEl>
                                          <p:spTgt spid="6144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443">
                                            <p:txEl>
                                              <p:pRg st="6" end="6"/>
                                            </p:txEl>
                                          </p:spTgt>
                                        </p:tgtEl>
                                        <p:attrNameLst>
                                          <p:attrName>style.visibility</p:attrName>
                                        </p:attrNameLst>
                                      </p:cBhvr>
                                      <p:to>
                                        <p:strVal val="visible"/>
                                      </p:to>
                                    </p:set>
                                    <p:animEffect transition="in" filter="fade">
                                      <p:cBhvr>
                                        <p:cTn id="33" dur="500"/>
                                        <p:tgtEl>
                                          <p:spTgt spid="6144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443">
                                            <p:txEl>
                                              <p:pRg st="7" end="7"/>
                                            </p:txEl>
                                          </p:spTgt>
                                        </p:tgtEl>
                                        <p:attrNameLst>
                                          <p:attrName>style.visibility</p:attrName>
                                        </p:attrNameLst>
                                      </p:cBhvr>
                                      <p:to>
                                        <p:strVal val="visible"/>
                                      </p:to>
                                    </p:set>
                                    <p:animEffect transition="in" filter="fade">
                                      <p:cBhvr>
                                        <p:cTn id="36" dur="500"/>
                                        <p:tgtEl>
                                          <p:spTgt spid="6144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443">
                                            <p:txEl>
                                              <p:pRg st="8" end="8"/>
                                            </p:txEl>
                                          </p:spTgt>
                                        </p:tgtEl>
                                        <p:attrNameLst>
                                          <p:attrName>style.visibility</p:attrName>
                                        </p:attrNameLst>
                                      </p:cBhvr>
                                      <p:to>
                                        <p:strVal val="visible"/>
                                      </p:to>
                                    </p:set>
                                    <p:animEffect transition="in" filter="fade">
                                      <p:cBhvr>
                                        <p:cTn id="39" dur="500"/>
                                        <p:tgtEl>
                                          <p:spTgt spid="61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allAtOnce"/>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C0C0C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DA88DF0335464F9D139927B2ECD26C" ma:contentTypeVersion="12" ma:contentTypeDescription="Create a new document." ma:contentTypeScope="" ma:versionID="116f27ac8b00396e251870abf28a40f6">
  <xsd:schema xmlns:xsd="http://www.w3.org/2001/XMLSchema" xmlns:xs="http://www.w3.org/2001/XMLSchema" xmlns:p="http://schemas.microsoft.com/office/2006/metadata/properties" xmlns:ns1="http://schemas.microsoft.com/sharepoint/v3" xmlns:ns2="db01fa70-c6a9-482c-bc23-4cd5cf4b5eac" xmlns:ns3="739e8685-1327-4ffe-b8b8-bbc4322c18ff" targetNamespace="http://schemas.microsoft.com/office/2006/metadata/properties" ma:root="true" ma:fieldsID="25f0849324ac437cb24233481d7dd270" ns1:_="" ns2:_="" ns3:_="">
    <xsd:import namespace="http://schemas.microsoft.com/sharepoint/v3"/>
    <xsd:import namespace="db01fa70-c6a9-482c-bc23-4cd5cf4b5eac"/>
    <xsd:import namespace="739e8685-1327-4ffe-b8b8-bbc4322c18f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1fa70-c6a9-482c-bc23-4cd5cf4b5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9e8685-1327-4ffe-b8b8-bbc4322c18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42B9FD-3873-4FD8-9F58-987ADD1A582E}">
  <ds:schemaRefs>
    <ds:schemaRef ds:uri="db01fa70-c6a9-482c-bc23-4cd5cf4b5eac"/>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739e8685-1327-4ffe-b8b8-bbc4322c18ff"/>
    <ds:schemaRef ds:uri="http://schemas.microsoft.com/office/2006/metadata/properties"/>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071AF22B-A3C9-489F-A055-222582E2F7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01fa70-c6a9-482c-bc23-4cd5cf4b5eac"/>
    <ds:schemaRef ds:uri="739e8685-1327-4ffe-b8b8-bbc4322c1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2869BA-A6F1-4663-B62D-0BFE907867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61237</TotalTime>
  <Words>5896</Words>
  <Application>Microsoft Macintosh PowerPoint</Application>
  <PresentationFormat>Letter Paper (8.5x11 in)</PresentationFormat>
  <Paragraphs>602</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Tahoma</vt:lpstr>
      <vt:lpstr>Times New Roman</vt:lpstr>
      <vt:lpstr>Wingdings</vt:lpstr>
      <vt:lpstr>Wingdings 3</vt:lpstr>
      <vt:lpstr>Default Design</vt:lpstr>
      <vt:lpstr>For Eagle Scout Candidates, Unit Leaders and Parents/Guardians</vt:lpstr>
      <vt:lpstr>Today’s Objectives</vt:lpstr>
      <vt:lpstr>Eagle Feathers</vt:lpstr>
      <vt:lpstr> Requirement 1.  Participation</vt:lpstr>
      <vt:lpstr> Requirement 2.  Scout Spirit</vt:lpstr>
      <vt:lpstr> Req. 2.  Scout Spirit Cont. - References</vt:lpstr>
      <vt:lpstr>Req. 2.  Scout Spirit Cont. - References</vt:lpstr>
      <vt:lpstr> Requirement 3.  Skills</vt:lpstr>
      <vt:lpstr> Requirement 4.  Leadership</vt:lpstr>
      <vt:lpstr> Requirement 5.  ESSP</vt:lpstr>
      <vt:lpstr>Eagle Scout Service Project</vt:lpstr>
      <vt:lpstr>ESSP - Overall Process</vt:lpstr>
      <vt:lpstr>ESSP – *Beneficiary approval!!!</vt:lpstr>
      <vt:lpstr>ESSP - Writing the  Proposal - Overview</vt:lpstr>
      <vt:lpstr>ESSP – Contact Page</vt:lpstr>
      <vt:lpstr>ESSP – Project Description</vt:lpstr>
      <vt:lpstr>ESSP–Establish the Vision</vt:lpstr>
      <vt:lpstr>ESSP–Establish the Vision</vt:lpstr>
      <vt:lpstr>ESSP–Establish the Vision</vt:lpstr>
      <vt:lpstr>ESSP–Establish the Vision</vt:lpstr>
      <vt:lpstr>ESSP–Establish the Vision</vt:lpstr>
      <vt:lpstr>ESSP–Establish the Vision</vt:lpstr>
      <vt:lpstr>ESSP–Establish the Vision</vt:lpstr>
      <vt:lpstr>ESSP–Establish the Vision</vt:lpstr>
      <vt:lpstr>ESSP–Establish the Vision</vt:lpstr>
      <vt:lpstr>ESSP–Establish the Vision</vt:lpstr>
      <vt:lpstr>ESSP–Establish the Vision</vt:lpstr>
      <vt:lpstr>ESSP–Establish the Vision</vt:lpstr>
      <vt:lpstr>ESSP – Materials,  Supplies and Tools</vt:lpstr>
      <vt:lpstr>ESSP – Permits, Cost  and funding project</vt:lpstr>
      <vt:lpstr>ESSP – Phases and  Logistics</vt:lpstr>
      <vt:lpstr>ESSP – Safety and  Further Planning</vt:lpstr>
      <vt:lpstr>ESSP – Signatures</vt:lpstr>
      <vt:lpstr>ESSP – Signature Page!</vt:lpstr>
      <vt:lpstr>Intermission!</vt:lpstr>
      <vt:lpstr>ESSP – How to Submit your Proposal</vt:lpstr>
      <vt:lpstr>ESSP – Required Proposal Documentation</vt:lpstr>
      <vt:lpstr>ESSP – District Advancement Committee  Review/Approval</vt:lpstr>
      <vt:lpstr>ESSP – Items often overlooked in the proposal</vt:lpstr>
      <vt:lpstr>ESSP – District Advancement Committee  Review/Approval</vt:lpstr>
      <vt:lpstr>ESSP – Final Plan</vt:lpstr>
      <vt:lpstr>ESSP – Fundraising Application</vt:lpstr>
      <vt:lpstr>ESSP - Finishing the Job</vt:lpstr>
      <vt:lpstr> Requirement 6. ULC</vt:lpstr>
      <vt:lpstr> Requirement 6. Statement of Life Ambitions and Goals</vt:lpstr>
      <vt:lpstr>Eagle Rank Application Process</vt:lpstr>
      <vt:lpstr>Eagle Rank Application Process</vt:lpstr>
      <vt:lpstr>Eagle Rank Application Process</vt:lpstr>
      <vt:lpstr>Eagle Rank Application Process</vt:lpstr>
      <vt:lpstr>What to expect in your Eagle Board of Review</vt:lpstr>
      <vt:lpstr>Examples of Board Questions</vt:lpstr>
      <vt:lpstr>Eagle Rank Resources Website URL – Subject to Change</vt:lpstr>
      <vt:lpstr>Extension Requests</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Troop 389 Eagle Candidate Seminar</dc:title>
  <dc:creator>R.C. Smith</dc:creator>
  <cp:lastModifiedBy>Dan White</cp:lastModifiedBy>
  <cp:revision>385</cp:revision>
  <cp:lastPrinted>2023-10-15T20:59:04Z</cp:lastPrinted>
  <dcterms:created xsi:type="dcterms:W3CDTF">1998-11-11T03:06:34Z</dcterms:created>
  <dcterms:modified xsi:type="dcterms:W3CDTF">2023-10-16T01:01:46Z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0x010100EBDA88DF0335464F9D139927B2ECD26C</vt:lpwstr>
  </property>
</Properties>
</file>